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7" r:id="rId2"/>
    <p:sldId id="269" r:id="rId3"/>
    <p:sldId id="256" r:id="rId4"/>
    <p:sldId id="258" r:id="rId5"/>
    <p:sldId id="270" r:id="rId6"/>
    <p:sldId id="268" r:id="rId7"/>
    <p:sldId id="271" r:id="rId8"/>
    <p:sldId id="275" r:id="rId9"/>
    <p:sldId id="260" r:id="rId10"/>
    <p:sldId id="261" r:id="rId11"/>
    <p:sldId id="276" r:id="rId12"/>
    <p:sldId id="277" r:id="rId13"/>
    <p:sldId id="278" r:id="rId14"/>
    <p:sldId id="279" r:id="rId15"/>
    <p:sldId id="280" r:id="rId16"/>
    <p:sldId id="281" r:id="rId17"/>
    <p:sldId id="282" r:id="rId18"/>
    <p:sldId id="283" r:id="rId19"/>
    <p:sldId id="284" r:id="rId20"/>
    <p:sldId id="285" r:id="rId21"/>
    <p:sldId id="272" r:id="rId22"/>
    <p:sldId id="274" r:id="rId23"/>
    <p:sldId id="286" r:id="rId24"/>
    <p:sldId id="289" r:id="rId25"/>
    <p:sldId id="287" r:id="rId26"/>
    <p:sldId id="288" r:id="rId27"/>
    <p:sldId id="290" r:id="rId28"/>
    <p:sldId id="291" r:id="rId29"/>
    <p:sldId id="292" r:id="rId30"/>
    <p:sldId id="293" r:id="rId31"/>
    <p:sldId id="294" r:id="rId32"/>
    <p:sldId id="295" r:id="rId33"/>
    <p:sldId id="267" r:id="rId34"/>
  </p:sldIdLst>
  <p:sldSz cx="18288000" cy="10287000"/>
  <p:notesSz cx="6858000" cy="9144000"/>
  <p:embeddedFontLs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245"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E4049-97E6-4281-9F1D-F0CDBE69750B}"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14132-A2DC-40F7-8741-27CAC11E3AFE}" type="slidenum">
              <a:rPr lang="en-US" smtClean="0"/>
              <a:t>‹#›</a:t>
            </a:fld>
            <a:endParaRPr lang="en-US"/>
          </a:p>
        </p:txBody>
      </p:sp>
    </p:spTree>
    <p:extLst>
      <p:ext uri="{BB962C8B-B14F-4D97-AF65-F5344CB8AC3E}">
        <p14:creationId xmlns:p14="http://schemas.microsoft.com/office/powerpoint/2010/main" val="780494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C14132-A2DC-40F7-8741-27CAC11E3AFE}" type="slidenum">
              <a:rPr lang="en-US" smtClean="0"/>
              <a:t>2</a:t>
            </a:fld>
            <a:endParaRPr lang="en-US"/>
          </a:p>
        </p:txBody>
      </p:sp>
    </p:spTree>
    <p:extLst>
      <p:ext uri="{BB962C8B-B14F-4D97-AF65-F5344CB8AC3E}">
        <p14:creationId xmlns:p14="http://schemas.microsoft.com/office/powerpoint/2010/main" val="3036953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5" name="Picture 2"/>
          <p:cNvPicPr>
            <a:picLocks noChangeAspect="1"/>
          </p:cNvPicPr>
          <p:nvPr/>
        </p:nvPicPr>
        <p:blipFill>
          <a:blip r:embed="rId2">
            <a:alphaModFix amt="4000"/>
          </a:blip>
          <a:srcRect t="7786" b="7786"/>
          <a:stretch>
            <a:fillRect/>
          </a:stretch>
        </p:blipFill>
        <p:spPr>
          <a:xfrm>
            <a:off x="0" y="0"/>
            <a:ext cx="18288000" cy="10287000"/>
          </a:xfrm>
          <a:prstGeom prst="rect">
            <a:avLst/>
          </a:prstGeom>
        </p:spPr>
      </p:pic>
      <p:grpSp>
        <p:nvGrpSpPr>
          <p:cNvPr id="6" name="Group 4"/>
          <p:cNvGrpSpPr/>
          <p:nvPr/>
        </p:nvGrpSpPr>
        <p:grpSpPr>
          <a:xfrm>
            <a:off x="1676607" y="2644124"/>
            <a:ext cx="14605832" cy="5634745"/>
            <a:chOff x="-73099" y="29045"/>
            <a:chExt cx="7620000" cy="2939700"/>
          </a:xfrm>
        </p:grpSpPr>
        <p:sp>
          <p:nvSpPr>
            <p:cNvPr id="7" name="Freeform 5"/>
            <p:cNvSpPr/>
            <p:nvPr/>
          </p:nvSpPr>
          <p:spPr>
            <a:xfrm>
              <a:off x="-73099" y="29045"/>
              <a:ext cx="7620000" cy="2939700"/>
            </a:xfrm>
            <a:custGeom>
              <a:avLst/>
              <a:gdLst/>
              <a:ahLst/>
              <a:cxnLst/>
              <a:rect l="l" t="t" r="r" b="b"/>
              <a:pathLst>
                <a:path w="7620000" h="2939700">
                  <a:moveTo>
                    <a:pt x="7620000" y="2081180"/>
                  </a:moveTo>
                  <a:lnTo>
                    <a:pt x="7620000" y="222250"/>
                  </a:lnTo>
                  <a:cubicBezTo>
                    <a:pt x="7620000" y="100330"/>
                    <a:pt x="7519670" y="0"/>
                    <a:pt x="7397750" y="0"/>
                  </a:cubicBezTo>
                  <a:lnTo>
                    <a:pt x="222250" y="0"/>
                  </a:lnTo>
                  <a:cubicBezTo>
                    <a:pt x="100330" y="0"/>
                    <a:pt x="0" y="100330"/>
                    <a:pt x="0" y="222250"/>
                  </a:cubicBezTo>
                  <a:lnTo>
                    <a:pt x="0" y="2079910"/>
                  </a:lnTo>
                  <a:cubicBezTo>
                    <a:pt x="0" y="2203100"/>
                    <a:pt x="100330" y="2302160"/>
                    <a:pt x="222250" y="2302160"/>
                  </a:cubicBezTo>
                  <a:lnTo>
                    <a:pt x="3547110" y="2302160"/>
                  </a:lnTo>
                  <a:lnTo>
                    <a:pt x="3808730" y="2939700"/>
                  </a:lnTo>
                  <a:lnTo>
                    <a:pt x="4070350" y="2302160"/>
                  </a:lnTo>
                  <a:lnTo>
                    <a:pt x="7395210" y="2302160"/>
                  </a:lnTo>
                  <a:cubicBezTo>
                    <a:pt x="7519670" y="2303430"/>
                    <a:pt x="7620000" y="2204370"/>
                    <a:pt x="7620000" y="2081180"/>
                  </a:cubicBezTo>
                  <a:lnTo>
                    <a:pt x="7620000" y="2081180"/>
                  </a:lnTo>
                  <a:close/>
                </a:path>
              </a:pathLst>
            </a:custGeom>
            <a:solidFill>
              <a:schemeClr val="accent6">
                <a:lumMod val="40000"/>
                <a:lumOff val="60000"/>
              </a:schemeClr>
            </a:solidFill>
          </p:spPr>
        </p:sp>
      </p:grpSp>
      <p:pic>
        <p:nvPicPr>
          <p:cNvPr id="8" name="Picture 2"/>
          <p:cNvPicPr>
            <a:picLocks noChangeAspect="1"/>
          </p:cNvPicPr>
          <p:nvPr/>
        </p:nvPicPr>
        <p:blipFill>
          <a:blip r:embed="rId3"/>
          <a:srcRect/>
          <a:stretch>
            <a:fillRect/>
          </a:stretch>
        </p:blipFill>
        <p:spPr>
          <a:xfrm>
            <a:off x="15149795" y="76294"/>
            <a:ext cx="3138205" cy="3170738"/>
          </a:xfrm>
          <a:prstGeom prst="rect">
            <a:avLst/>
          </a:prstGeom>
        </p:spPr>
      </p:pic>
      <p:pic>
        <p:nvPicPr>
          <p:cNvPr id="9" name="Picture 4"/>
          <p:cNvPicPr>
            <a:picLocks noChangeAspect="1"/>
          </p:cNvPicPr>
          <p:nvPr/>
        </p:nvPicPr>
        <p:blipFill>
          <a:blip r:embed="rId4"/>
          <a:srcRect/>
          <a:stretch>
            <a:fillRect/>
          </a:stretch>
        </p:blipFill>
        <p:spPr>
          <a:xfrm>
            <a:off x="15849600" y="6972300"/>
            <a:ext cx="2058137" cy="3253972"/>
          </a:xfrm>
          <a:prstGeom prst="rect">
            <a:avLst/>
          </a:prstGeom>
        </p:spPr>
      </p:pic>
      <p:pic>
        <p:nvPicPr>
          <p:cNvPr id="10" name="Picture 3"/>
          <p:cNvPicPr>
            <a:picLocks noChangeAspect="1"/>
          </p:cNvPicPr>
          <p:nvPr/>
        </p:nvPicPr>
        <p:blipFill>
          <a:blip r:embed="rId5"/>
          <a:srcRect/>
          <a:stretch>
            <a:fillRect/>
          </a:stretch>
        </p:blipFill>
        <p:spPr>
          <a:xfrm>
            <a:off x="0" y="7456219"/>
            <a:ext cx="2835910" cy="2716565"/>
          </a:xfrm>
          <a:prstGeom prst="rect">
            <a:avLst/>
          </a:prstGeom>
        </p:spPr>
      </p:pic>
      <p:pic>
        <p:nvPicPr>
          <p:cNvPr id="11" name="Picture 4"/>
          <p:cNvPicPr>
            <a:picLocks noChangeAspect="1"/>
          </p:cNvPicPr>
          <p:nvPr/>
        </p:nvPicPr>
        <p:blipFill>
          <a:blip r:embed="rId6"/>
          <a:srcRect/>
          <a:stretch>
            <a:fillRect/>
          </a:stretch>
        </p:blipFill>
        <p:spPr>
          <a:xfrm>
            <a:off x="0" y="76294"/>
            <a:ext cx="3353215" cy="2737061"/>
          </a:xfrm>
          <a:prstGeom prst="rect">
            <a:avLst/>
          </a:prstGeom>
        </p:spPr>
      </p:pic>
      <p:sp>
        <p:nvSpPr>
          <p:cNvPr id="12" name="TextBox 11"/>
          <p:cNvSpPr txBox="1"/>
          <p:nvPr/>
        </p:nvSpPr>
        <p:spPr>
          <a:xfrm>
            <a:off x="2502523" y="2889649"/>
            <a:ext cx="12954000" cy="378565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BÀI HỌC MỚI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189685" y="2170718"/>
            <a:ext cx="6667500" cy="3743325"/>
          </a:xfrm>
          <a:prstGeom prst="rect">
            <a:avLst/>
          </a:prstGeom>
        </p:spPr>
      </p:pic>
      <p:sp>
        <p:nvSpPr>
          <p:cNvPr id="14" name="Rectangle 13"/>
          <p:cNvSpPr/>
          <p:nvPr/>
        </p:nvSpPr>
        <p:spPr>
          <a:xfrm>
            <a:off x="533400" y="6818918"/>
            <a:ext cx="7980070" cy="707886"/>
          </a:xfrm>
          <a:prstGeom prst="rect">
            <a:avLst/>
          </a:prstGeom>
        </p:spPr>
        <p:txBody>
          <a:bodyPr wrap="none">
            <a:spAutoFit/>
          </a:bodyPr>
          <a:lstStyle/>
          <a:p>
            <a:pPr marL="571500" indent="-571500">
              <a:buFont typeface="Wingdings" panose="05000000000000000000" pitchFamily="2" charset="2"/>
              <a:buChar char="Ø"/>
            </a:pPr>
            <a:r>
              <a:rPr lang="vi-VN" sz="4000" dirty="0">
                <a:solidFill>
                  <a:srgbClr val="000000"/>
                </a:solidFill>
                <a:ea typeface="Times New Roman" panose="02020603050405020304" pitchFamily="18" charset="0"/>
              </a:rPr>
              <a:t>Sử dụng trong kiểm tra an ninh.</a:t>
            </a:r>
            <a:endParaRPr lang="en-US" sz="4000" dirty="0"/>
          </a:p>
        </p:txBody>
      </p:sp>
      <p:sp>
        <p:nvSpPr>
          <p:cNvPr id="2" name="Rectangle 1"/>
          <p:cNvSpPr/>
          <p:nvPr/>
        </p:nvSpPr>
        <p:spPr>
          <a:xfrm>
            <a:off x="8745672" y="6818918"/>
            <a:ext cx="9088730" cy="1938992"/>
          </a:xfrm>
          <a:prstGeom prst="rect">
            <a:avLst/>
          </a:prstGeom>
        </p:spPr>
        <p:txBody>
          <a:bodyPr wrap="square">
            <a:spAutoFit/>
          </a:bodyPr>
          <a:lstStyle/>
          <a:p>
            <a:pPr marL="601980" marR="30480" indent="-571500" algn="ctr">
              <a:lnSpc>
                <a:spcPct val="150000"/>
              </a:lnSpc>
              <a:spcAft>
                <a:spcPts val="1200"/>
              </a:spcAft>
              <a:buFont typeface="Wingdings" panose="05000000000000000000" pitchFamily="2" charset="2"/>
              <a:buChar char="Ø"/>
            </a:pPr>
            <a:r>
              <a:rPr lang="vi-VN" sz="4000" dirty="0">
                <a:solidFill>
                  <a:srgbClr val="000000"/>
                </a:solidFill>
                <a:ea typeface="Times New Roman" panose="02020603050405020304" pitchFamily="18" charset="0"/>
              </a:rPr>
              <a:t>Sử dụng trong công nghiệp để phát hiện các khiếm khuyết trong vật liệu.</a:t>
            </a:r>
            <a:endParaRPr lang="en-US" sz="4000" dirty="0">
              <a:effectLst/>
              <a:ea typeface="Calibri" panose="020F0502020204030204" pitchFamily="34" charset="0"/>
            </a:endParaRPr>
          </a:p>
        </p:txBody>
      </p:sp>
      <p:pic>
        <p:nvPicPr>
          <p:cNvPr id="3" name="Picture 2"/>
          <p:cNvPicPr>
            <a:picLocks noChangeAspect="1"/>
          </p:cNvPicPr>
          <p:nvPr/>
        </p:nvPicPr>
        <p:blipFill>
          <a:blip r:embed="rId3"/>
          <a:stretch>
            <a:fillRect/>
          </a:stretch>
        </p:blipFill>
        <p:spPr>
          <a:xfrm>
            <a:off x="9957376" y="2189738"/>
            <a:ext cx="6665323" cy="382428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2209800" y="1028700"/>
            <a:ext cx="13802818" cy="916276"/>
          </a:xfrm>
          <a:prstGeom prst="rect">
            <a:avLst/>
          </a:prstGeom>
        </p:spPr>
        <p:txBody>
          <a:bodyPr wrap="none">
            <a:spAutoFit/>
          </a:bodyPr>
          <a:lstStyle/>
          <a:p>
            <a:pPr marL="601980" marR="30480" indent="-571500" algn="ctr">
              <a:lnSpc>
                <a:spcPct val="150000"/>
              </a:lnSpc>
              <a:spcAft>
                <a:spcPts val="1200"/>
              </a:spcAft>
              <a:buFont typeface="Wingdings" panose="05000000000000000000" pitchFamily="2" charset="2"/>
              <a:buChar char="Ø"/>
            </a:pPr>
            <a:r>
              <a:rPr lang="vi-VN" sz="4000" dirty="0">
                <a:solidFill>
                  <a:srgbClr val="000000"/>
                </a:solidFill>
                <a:ea typeface="Times New Roman" panose="02020603050405020304" pitchFamily="18" charset="0"/>
              </a:rPr>
              <a:t>Sử dụng trong khảo cổ để xác định tuổi của các mẫu vật.</a:t>
            </a:r>
            <a:endParaRPr lang="en-US" sz="4000" dirty="0">
              <a:effectLst/>
              <a:ea typeface="Calibri" panose="020F0502020204030204" pitchFamily="34" charset="0"/>
            </a:endParaRPr>
          </a:p>
        </p:txBody>
      </p:sp>
      <p:pic>
        <p:nvPicPr>
          <p:cNvPr id="1026" name="Picture 2" descr="Phương pháp đồng vị phóng xạ, xác định tuổi của cổ vật ngàn năm - Vật lí  phổ t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5909" y="2705100"/>
            <a:ext cx="8610600" cy="615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0800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2743200" y="341024"/>
            <a:ext cx="12446677" cy="916276"/>
          </a:xfrm>
          <a:prstGeom prst="rect">
            <a:avLst/>
          </a:prstGeom>
        </p:spPr>
        <p:txBody>
          <a:bodyPr wrap="none">
            <a:spAutoFit/>
          </a:bodyPr>
          <a:lstStyle/>
          <a:p>
            <a:pPr marL="601980" marR="30480" indent="-571500" algn="ctr">
              <a:lnSpc>
                <a:spcPct val="150000"/>
              </a:lnSpc>
              <a:spcAft>
                <a:spcPts val="1200"/>
              </a:spcAft>
              <a:buFont typeface="Wingdings" panose="05000000000000000000" pitchFamily="2" charset="2"/>
              <a:buChar char="v"/>
            </a:pPr>
            <a:r>
              <a:rPr lang="vi-VN" sz="4000" b="1" dirty="0">
                <a:solidFill>
                  <a:srgbClr val="FF0000"/>
                </a:solidFill>
                <a:ea typeface="Times New Roman" panose="02020603050405020304" pitchFamily="18" charset="0"/>
              </a:rPr>
              <a:t>Quy tắc an toàn khi làm việc với chất phóng xạ:</a:t>
            </a:r>
            <a:endParaRPr lang="en-US" sz="4000" dirty="0">
              <a:solidFill>
                <a:srgbClr val="FF0000"/>
              </a:solidFill>
              <a:effectLst/>
              <a:ea typeface="Calibri" panose="020F0502020204030204" pitchFamily="34" charset="0"/>
            </a:endParaRPr>
          </a:p>
        </p:txBody>
      </p:sp>
      <p:sp>
        <p:nvSpPr>
          <p:cNvPr id="4" name="Rectangle 3"/>
          <p:cNvSpPr/>
          <p:nvPr/>
        </p:nvSpPr>
        <p:spPr>
          <a:xfrm>
            <a:off x="228601" y="6362700"/>
            <a:ext cx="8153400" cy="1938992"/>
          </a:xfrm>
          <a:prstGeom prst="rect">
            <a:avLst/>
          </a:prstGeom>
        </p:spPr>
        <p:txBody>
          <a:bodyPr wrap="square">
            <a:spAutoFit/>
          </a:bodyPr>
          <a:lstStyle/>
          <a:p>
            <a:pPr marL="571500" indent="-571500" algn="ctr">
              <a:lnSpc>
                <a:spcPct val="150000"/>
              </a:lnSpc>
              <a:buFont typeface="Wingdings" panose="05000000000000000000" pitchFamily="2" charset="2"/>
              <a:buChar char="Ø"/>
            </a:pPr>
            <a:r>
              <a:rPr lang="vi-VN" sz="4000" dirty="0">
                <a:solidFill>
                  <a:srgbClr val="000000"/>
                </a:solidFill>
                <a:ea typeface="Times New Roman" panose="02020603050405020304" pitchFamily="18" charset="0"/>
              </a:rPr>
              <a:t>Sử dụng găng tay và mặc đồ bảo hộ khi thực hiện thí nghiệm</a:t>
            </a:r>
            <a:endParaRPr lang="en-US" sz="4000" dirty="0"/>
          </a:p>
        </p:txBody>
      </p:sp>
      <p:sp>
        <p:nvSpPr>
          <p:cNvPr id="6" name="Rectangle 5"/>
          <p:cNvSpPr/>
          <p:nvPr/>
        </p:nvSpPr>
        <p:spPr>
          <a:xfrm>
            <a:off x="8986132" y="6134100"/>
            <a:ext cx="7930268" cy="3785652"/>
          </a:xfrm>
          <a:prstGeom prst="rect">
            <a:avLst/>
          </a:prstGeom>
        </p:spPr>
        <p:txBody>
          <a:bodyPr wrap="square">
            <a:spAutoFit/>
          </a:bodyPr>
          <a:lstStyle/>
          <a:p>
            <a:pPr marL="601980" marR="30480" indent="-571500" algn="ctr">
              <a:lnSpc>
                <a:spcPct val="150000"/>
              </a:lnSpc>
              <a:spcAft>
                <a:spcPts val="1200"/>
              </a:spcAft>
              <a:buFont typeface="Wingdings" panose="05000000000000000000" pitchFamily="2" charset="2"/>
              <a:buChar char="Ø"/>
            </a:pPr>
            <a:r>
              <a:rPr lang="vi-VN" sz="4000" dirty="0">
                <a:solidFill>
                  <a:srgbClr val="000000"/>
                </a:solidFill>
                <a:ea typeface="Times New Roman" panose="02020603050405020304" pitchFamily="18" charset="0"/>
              </a:rPr>
              <a:t>Không để chất phóng xạ tiếp xúc trực tiếp với cơ thể. Che chắn những cơ quan nhạy cảm với chất phóng xạ.</a:t>
            </a:r>
            <a:endParaRPr lang="en-US" sz="4000" dirty="0">
              <a:effectLst/>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1039241" y="2247900"/>
            <a:ext cx="6904416" cy="3886200"/>
          </a:xfrm>
          <a:prstGeom prst="rect">
            <a:avLst/>
          </a:prstGeom>
        </p:spPr>
      </p:pic>
      <p:pic>
        <p:nvPicPr>
          <p:cNvPr id="8" name="Picture 7"/>
          <p:cNvPicPr>
            <a:picLocks noChangeAspect="1"/>
          </p:cNvPicPr>
          <p:nvPr/>
        </p:nvPicPr>
        <p:blipFill>
          <a:blip r:embed="rId3"/>
          <a:stretch>
            <a:fillRect/>
          </a:stretch>
        </p:blipFill>
        <p:spPr>
          <a:xfrm>
            <a:off x="9483818" y="2211977"/>
            <a:ext cx="6934896" cy="3922123"/>
          </a:xfrm>
          <a:prstGeom prst="rect">
            <a:avLst/>
          </a:prstGeom>
        </p:spPr>
      </p:pic>
    </p:spTree>
    <p:extLst>
      <p:ext uri="{BB962C8B-B14F-4D97-AF65-F5344CB8AC3E}">
        <p14:creationId xmlns:p14="http://schemas.microsoft.com/office/powerpoint/2010/main" val="28453121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Rectangle 2"/>
          <p:cNvSpPr/>
          <p:nvPr/>
        </p:nvSpPr>
        <p:spPr>
          <a:xfrm>
            <a:off x="838201" y="7429500"/>
            <a:ext cx="6553200" cy="1839606"/>
          </a:xfrm>
          <a:prstGeom prst="rect">
            <a:avLst/>
          </a:prstGeom>
        </p:spPr>
        <p:txBody>
          <a:bodyPr wrap="square">
            <a:spAutoFit/>
          </a:bodyPr>
          <a:lstStyle/>
          <a:p>
            <a:pPr marL="571500" indent="-571500" algn="ctr">
              <a:lnSpc>
                <a:spcPct val="150000"/>
              </a:lnSpc>
              <a:buFont typeface="Wingdings" panose="05000000000000000000" pitchFamily="2" charset="2"/>
              <a:buChar char="Ø"/>
            </a:pPr>
            <a:r>
              <a:rPr lang="vi-VN" sz="4000" dirty="0">
                <a:solidFill>
                  <a:srgbClr val="000000"/>
                </a:solidFill>
                <a:ea typeface="Times New Roman" panose="02020603050405020304" pitchFamily="18" charset="0"/>
              </a:rPr>
              <a:t>Giảm thời gian tiếp xúc với nguồn phóng xạ.</a:t>
            </a:r>
            <a:endParaRPr lang="en-US" sz="4000" dirty="0"/>
          </a:p>
        </p:txBody>
      </p:sp>
      <p:sp>
        <p:nvSpPr>
          <p:cNvPr id="5" name="Rectangle 4"/>
          <p:cNvSpPr/>
          <p:nvPr/>
        </p:nvSpPr>
        <p:spPr>
          <a:xfrm>
            <a:off x="9525000" y="7330114"/>
            <a:ext cx="6899177" cy="1938992"/>
          </a:xfrm>
          <a:prstGeom prst="rect">
            <a:avLst/>
          </a:prstGeom>
        </p:spPr>
        <p:txBody>
          <a:bodyPr wrap="square">
            <a:spAutoFit/>
          </a:bodyPr>
          <a:lstStyle/>
          <a:p>
            <a:pPr marL="601980" marR="30480" indent="-571500" algn="ctr">
              <a:lnSpc>
                <a:spcPct val="150000"/>
              </a:lnSpc>
              <a:spcAft>
                <a:spcPts val="1200"/>
              </a:spcAft>
              <a:buFont typeface="Wingdings" panose="05000000000000000000" pitchFamily="2" charset="2"/>
              <a:buChar char="Ø"/>
            </a:pPr>
            <a:r>
              <a:rPr lang="vi-VN" sz="4000" dirty="0">
                <a:solidFill>
                  <a:srgbClr val="000000"/>
                </a:solidFill>
                <a:ea typeface="Times New Roman" panose="02020603050405020304" pitchFamily="18" charset="0"/>
              </a:rPr>
              <a:t>Tăng khoảng cách từ ta đến nguồn phóng xạ.</a:t>
            </a:r>
            <a:endParaRPr lang="en-US" sz="4000" dirty="0">
              <a:effectLst/>
              <a:ea typeface="Calibri" panose="020F0502020204030204" pitchFamily="34" charset="0"/>
            </a:endParaRPr>
          </a:p>
        </p:txBody>
      </p:sp>
      <p:pic>
        <p:nvPicPr>
          <p:cNvPr id="6" name="Picture 5"/>
          <p:cNvPicPr>
            <a:picLocks noChangeAspect="1"/>
          </p:cNvPicPr>
          <p:nvPr/>
        </p:nvPicPr>
        <p:blipFill>
          <a:blip r:embed="rId2"/>
          <a:stretch>
            <a:fillRect/>
          </a:stretch>
        </p:blipFill>
        <p:spPr>
          <a:xfrm>
            <a:off x="1037903" y="2476500"/>
            <a:ext cx="6353498" cy="4410075"/>
          </a:xfrm>
          <a:prstGeom prst="rect">
            <a:avLst/>
          </a:prstGeom>
        </p:spPr>
      </p:pic>
      <p:pic>
        <p:nvPicPr>
          <p:cNvPr id="7" name="Picture 6"/>
          <p:cNvPicPr>
            <a:picLocks noChangeAspect="1"/>
          </p:cNvPicPr>
          <p:nvPr/>
        </p:nvPicPr>
        <p:blipFill>
          <a:blip r:embed="rId3"/>
          <a:stretch>
            <a:fillRect/>
          </a:stretch>
        </p:blipFill>
        <p:spPr>
          <a:xfrm>
            <a:off x="9525000" y="2476500"/>
            <a:ext cx="6333904" cy="4410075"/>
          </a:xfrm>
          <a:prstGeom prst="rect">
            <a:avLst/>
          </a:prstGeom>
        </p:spPr>
      </p:pic>
    </p:spTree>
    <p:extLst>
      <p:ext uri="{BB962C8B-B14F-4D97-AF65-F5344CB8AC3E}">
        <p14:creationId xmlns:p14="http://schemas.microsoft.com/office/powerpoint/2010/main" val="36938980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4724400" y="419100"/>
            <a:ext cx="9411744" cy="998671"/>
          </a:xfrm>
          <a:prstGeom prst="rect">
            <a:avLst/>
          </a:prstGeom>
        </p:spPr>
        <p:txBody>
          <a:bodyPr wrap="none">
            <a:spAutoFit/>
          </a:bodyPr>
          <a:lstStyle/>
          <a:p>
            <a:pPr marR="30480" algn="ctr">
              <a:lnSpc>
                <a:spcPct val="150000"/>
              </a:lnSpc>
              <a:spcAft>
                <a:spcPts val="1200"/>
              </a:spcAft>
            </a:pPr>
            <a:r>
              <a:rPr lang="vi-VN" sz="4400" b="1" dirty="0">
                <a:solidFill>
                  <a:srgbClr val="FF0000"/>
                </a:solidFill>
                <a:ea typeface="Times New Roman" panose="02020603050405020304" pitchFamily="18" charset="0"/>
              </a:rPr>
              <a:t>2. An toàn trong phòng thí nghiệm</a:t>
            </a:r>
            <a:endParaRPr lang="en-US" sz="4400" dirty="0">
              <a:solidFill>
                <a:srgbClr val="FF0000"/>
              </a:solidFill>
              <a:effectLst/>
              <a:ea typeface="Calibri" panose="020F0502020204030204" pitchFamily="34" charset="0"/>
            </a:endParaRPr>
          </a:p>
        </p:txBody>
      </p:sp>
      <p:sp>
        <p:nvSpPr>
          <p:cNvPr id="4" name="Rectangle 3"/>
          <p:cNvSpPr/>
          <p:nvPr/>
        </p:nvSpPr>
        <p:spPr>
          <a:xfrm>
            <a:off x="1582059" y="1756708"/>
            <a:ext cx="15410541" cy="1839606"/>
          </a:xfrm>
          <a:prstGeom prst="rect">
            <a:avLst/>
          </a:prstGeom>
        </p:spPr>
        <p:txBody>
          <a:bodyPr wrap="square">
            <a:spAutoFit/>
          </a:bodyPr>
          <a:lstStyle/>
          <a:p>
            <a:pPr marR="90170" algn="ctr">
              <a:lnSpc>
                <a:spcPct val="150000"/>
              </a:lnSpc>
              <a:spcBef>
                <a:spcPts val="300"/>
              </a:spcBef>
              <a:spcAft>
                <a:spcPts val="300"/>
              </a:spcAft>
            </a:pPr>
            <a:r>
              <a:rPr lang="vi-VN" sz="4000" b="1" dirty="0">
                <a:solidFill>
                  <a:srgbClr val="FF0000"/>
                </a:solidFill>
                <a:ea typeface="Times New Roman" panose="02020603050405020304" pitchFamily="18" charset="0"/>
              </a:rPr>
              <a:t>Câu 1</a:t>
            </a:r>
            <a:r>
              <a:rPr lang="en-US" sz="4000" b="1" dirty="0">
                <a:solidFill>
                  <a:srgbClr val="FF0000"/>
                </a:solidFill>
                <a:ea typeface="Times New Roman" panose="02020603050405020304" pitchFamily="18" charset="0"/>
              </a:rPr>
              <a:t>:</a:t>
            </a:r>
            <a:r>
              <a:rPr lang="vi-VN" sz="4000" dirty="0">
                <a:solidFill>
                  <a:srgbClr val="FF0000"/>
                </a:solidFill>
                <a:ea typeface="Times New Roman" panose="02020603050405020304" pitchFamily="18" charset="0"/>
              </a:rPr>
              <a:t> </a:t>
            </a:r>
            <a:r>
              <a:rPr lang="vi-VN" sz="4000" dirty="0">
                <a:ea typeface="Times New Roman" panose="02020603050405020304" pitchFamily="18" charset="0"/>
              </a:rPr>
              <a:t>Em hãy nêu một vài sự cố có thể xảy ra khi làm thực hành ở phòng thí nghiệm vật lí?</a:t>
            </a:r>
            <a:endParaRPr lang="en-US" sz="4000" dirty="0">
              <a:effectLst/>
              <a:ea typeface="Calibri" panose="020F0502020204030204" pitchFamily="34" charset="0"/>
            </a:endParaRPr>
          </a:p>
        </p:txBody>
      </p:sp>
      <p:sp>
        <p:nvSpPr>
          <p:cNvPr id="6" name="Rectangle 5"/>
          <p:cNvSpPr/>
          <p:nvPr/>
        </p:nvSpPr>
        <p:spPr>
          <a:xfrm>
            <a:off x="257629" y="3935251"/>
            <a:ext cx="18059400" cy="5427127"/>
          </a:xfrm>
          <a:prstGeom prst="rect">
            <a:avLst/>
          </a:prstGeom>
        </p:spPr>
        <p:txBody>
          <a:bodyPr wrap="square">
            <a:spAutoFit/>
          </a:bodyPr>
          <a:lstStyle/>
          <a:p>
            <a:pPr algn="ctr">
              <a:lnSpc>
                <a:spcPct val="150000"/>
              </a:lnSpc>
              <a:spcBef>
                <a:spcPts val="600"/>
              </a:spcBef>
              <a:spcAft>
                <a:spcPts val="800"/>
              </a:spcAft>
            </a:pP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600"/>
              </a:spcBef>
              <a:spcAft>
                <a:spcPts val="800"/>
              </a:spcAft>
            </a:pPr>
            <a:r>
              <a:rPr lang="vi-VN" sz="4000" dirty="0">
                <a:solidFill>
                  <a:srgbClr val="000000"/>
                </a:solidFill>
                <a:ea typeface="Times New Roman" panose="02020603050405020304" pitchFamily="18" charset="0"/>
              </a:rPr>
              <a:t>Một vài sự cố có thể xảy ra khi làm thực hành ở phòng thí nghiệm vật lí:</a:t>
            </a:r>
            <a:endParaRPr lang="en-US" sz="4000" dirty="0">
              <a:ea typeface="Calibri" panose="020F050202020403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4000" dirty="0">
                <a:solidFill>
                  <a:srgbClr val="000000"/>
                </a:solidFill>
                <a:ea typeface="Times New Roman" panose="02020603050405020304" pitchFamily="18" charset="0"/>
              </a:rPr>
              <a:t>HS có thể bị bỏng do sự cố chập cháy điện, hoặc cháy nổ do lửa, hóa chất. </a:t>
            </a:r>
            <a:endParaRPr lang="en-US" sz="4000" dirty="0">
              <a:ea typeface="Calibri" panose="020F050202020403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4000" dirty="0">
                <a:solidFill>
                  <a:srgbClr val="000000"/>
                </a:solidFill>
                <a:ea typeface="Times New Roman" panose="02020603050405020304" pitchFamily="18" charset="0"/>
              </a:rPr>
              <a:t>Có thể bị chấn thương khi bất cẩn sử dụng vật sắc nhọn.</a:t>
            </a:r>
            <a:endParaRPr lang="en-US" sz="4000" dirty="0">
              <a:ea typeface="Calibri" panose="020F050202020403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vi-VN" sz="4000" dirty="0">
                <a:solidFill>
                  <a:srgbClr val="000000"/>
                </a:solidFill>
                <a:ea typeface="Times New Roman" panose="02020603050405020304" pitchFamily="18" charset="0"/>
              </a:rPr>
              <a:t>Có thể bị điện giật.</a:t>
            </a:r>
            <a:endParaRPr lang="en-US" sz="4000" dirty="0">
              <a:effectLst/>
              <a:ea typeface="Calibri" panose="020F0502020204030204" pitchFamily="34" charset="0"/>
            </a:endParaRPr>
          </a:p>
        </p:txBody>
      </p:sp>
    </p:spTree>
    <p:extLst>
      <p:ext uri="{BB962C8B-B14F-4D97-AF65-F5344CB8AC3E}">
        <p14:creationId xmlns:p14="http://schemas.microsoft.com/office/powerpoint/2010/main" val="3754895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685800" y="647700"/>
            <a:ext cx="17221200" cy="2378215"/>
          </a:xfrm>
          <a:prstGeom prst="rect">
            <a:avLst/>
          </a:prstGeom>
        </p:spPr>
        <p:txBody>
          <a:bodyPr wrap="square">
            <a:spAutoFit/>
          </a:bodyPr>
          <a:lstStyle/>
          <a:p>
            <a:pPr marL="30480" marR="30480" algn="ctr">
              <a:lnSpc>
                <a:spcPct val="200000"/>
              </a:lnSpc>
              <a:spcAft>
                <a:spcPts val="1200"/>
              </a:spcAft>
            </a:pPr>
            <a:r>
              <a:rPr lang="vi-VN" sz="4000" b="1" dirty="0">
                <a:solidFill>
                  <a:srgbClr val="FF0000"/>
                </a:solidFill>
                <a:ea typeface="Times New Roman" panose="02020603050405020304" pitchFamily="18" charset="0"/>
              </a:rPr>
              <a:t>Câu 2</a:t>
            </a:r>
            <a:r>
              <a:rPr lang="en-US" sz="4000" b="1" dirty="0">
                <a:solidFill>
                  <a:srgbClr val="FF0000"/>
                </a:solidFill>
                <a:ea typeface="Times New Roman" panose="02020603050405020304" pitchFamily="18" charset="0"/>
              </a:rPr>
              <a:t>:</a:t>
            </a:r>
            <a:r>
              <a:rPr lang="vi-VN" sz="4000" dirty="0">
                <a:solidFill>
                  <a:srgbClr val="FF0000"/>
                </a:solidFill>
                <a:ea typeface="Times New Roman" panose="02020603050405020304" pitchFamily="18" charset="0"/>
              </a:rPr>
              <a:t> </a:t>
            </a:r>
            <a:r>
              <a:rPr lang="vi-VN" sz="4000" dirty="0">
                <a:solidFill>
                  <a:srgbClr val="000000"/>
                </a:solidFill>
                <a:ea typeface="Times New Roman" panose="02020603050405020304" pitchFamily="18" charset="0"/>
              </a:rPr>
              <a:t>Quan sát hình 2.2 và chỉ ra những điểm không an toàn khi làm việc trong phòng thí nghiệm.</a:t>
            </a:r>
            <a:endParaRPr lang="en-US" sz="4000" dirty="0">
              <a:effectLst/>
              <a:ea typeface="Calibri" panose="020F0502020204030204" pitchFamily="34" charset="0"/>
            </a:endParaRPr>
          </a:p>
        </p:txBody>
      </p:sp>
      <p:pic>
        <p:nvPicPr>
          <p:cNvPr id="3" name="Picture 2"/>
          <p:cNvPicPr>
            <a:picLocks noChangeAspect="1"/>
          </p:cNvPicPr>
          <p:nvPr/>
        </p:nvPicPr>
        <p:blipFill>
          <a:blip r:embed="rId2"/>
          <a:stretch>
            <a:fillRect/>
          </a:stretch>
        </p:blipFill>
        <p:spPr>
          <a:xfrm>
            <a:off x="3282511" y="3843146"/>
            <a:ext cx="12027777" cy="5491354"/>
          </a:xfrm>
          <a:prstGeom prst="rect">
            <a:avLst/>
          </a:prstGeom>
        </p:spPr>
      </p:pic>
    </p:spTree>
    <p:extLst>
      <p:ext uri="{BB962C8B-B14F-4D97-AF65-F5344CB8AC3E}">
        <p14:creationId xmlns:p14="http://schemas.microsoft.com/office/powerpoint/2010/main" val="3845776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1600200" y="266700"/>
            <a:ext cx="15544800" cy="3144451"/>
          </a:xfrm>
          <a:prstGeom prst="rect">
            <a:avLst/>
          </a:prstGeom>
        </p:spPr>
        <p:txBody>
          <a:bodyPr wrap="square">
            <a:spAutoFit/>
          </a:bodyPr>
          <a:lstStyle/>
          <a:p>
            <a:pPr algn="ctr">
              <a:lnSpc>
                <a:spcPct val="150000"/>
              </a:lnSpc>
              <a:spcBef>
                <a:spcPts val="600"/>
              </a:spcBef>
              <a:spcAft>
                <a:spcPts val="800"/>
              </a:spcAft>
            </a:pP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spcBef>
                <a:spcPts val="600"/>
              </a:spcBef>
              <a:spcAft>
                <a:spcPts val="8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Những điểm không an toàn t</a:t>
            </a:r>
            <a:r>
              <a:rPr lang="vi-VN" sz="4000" dirty="0">
                <a:latin typeface="Arial" panose="020B0604020202020204" pitchFamily="34" charset="0"/>
                <a:ea typeface="Times New Roman" panose="02020603050405020304" pitchFamily="18" charset="0"/>
                <a:cs typeface="Arial" panose="020B0604020202020204" pitchFamily="34" charset="0"/>
              </a:rPr>
              <a:t>rong hình:</a:t>
            </a:r>
            <a:endParaRPr lang="en-US" sz="4000" dirty="0">
              <a:latin typeface="Arial" panose="020B0604020202020204" pitchFamily="34" charset="0"/>
              <a:ea typeface="Calibri" panose="020F0502020204030204" pitchFamily="34" charset="0"/>
              <a:cs typeface="Arial" panose="020B0604020202020204" pitchFamily="34" charset="0"/>
            </a:endParaRPr>
          </a:p>
          <a:p>
            <a:pPr marL="601980" marR="30480" indent="-571500" algn="ctr">
              <a:lnSpc>
                <a:spcPct val="150000"/>
              </a:lnSpc>
              <a:spcAft>
                <a:spcPts val="1200"/>
              </a:spcAft>
              <a:buFont typeface="Wingdings" panose="05000000000000000000" pitchFamily="2" charset="2"/>
              <a:buChar char="v"/>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Người phụ nữ:</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0" y="7124700"/>
            <a:ext cx="9829799" cy="1938992"/>
          </a:xfrm>
          <a:prstGeom prst="rect">
            <a:avLst/>
          </a:prstGeom>
        </p:spPr>
        <p:txBody>
          <a:bodyPr wrap="square">
            <a:spAutoFit/>
          </a:bodyPr>
          <a:lstStyle/>
          <a:p>
            <a:pPr marL="601980" marR="30480" indent="-571500" algn="just">
              <a:lnSpc>
                <a:spcPct val="150000"/>
              </a:lnSpc>
              <a:spcAft>
                <a:spcPts val="1200"/>
              </a:spcAft>
              <a:buFont typeface="Wingdings" panose="05000000000000000000" pitchFamily="2" charset="2"/>
              <a:buChar char="Ø"/>
            </a:pPr>
            <a:r>
              <a:rPr lang="vi-VN" sz="4000" dirty="0">
                <a:solidFill>
                  <a:srgbClr val="000000"/>
                </a:solidFill>
                <a:ea typeface="Times New Roman" panose="02020603050405020304" pitchFamily="18" charset="0"/>
                <a:cs typeface="Arial" panose="020B0604020202020204" pitchFamily="34" charset="0"/>
              </a:rPr>
              <a:t>Cắm/ rút điện sai cách do cầm vào dây điện dễ dẫn tới bị giật khi dây điện hở.</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9829800" y="7090954"/>
            <a:ext cx="7772400" cy="2862322"/>
          </a:xfrm>
          <a:prstGeom prst="rect">
            <a:avLst/>
          </a:prstGeom>
        </p:spPr>
        <p:txBody>
          <a:bodyPr wrap="square">
            <a:spAutoFit/>
          </a:bodyPr>
          <a:lstStyle/>
          <a:p>
            <a:pPr marL="601980" marR="30480" indent="-571500" algn="ctr">
              <a:lnSpc>
                <a:spcPct val="150000"/>
              </a:lnSpc>
              <a:spcAft>
                <a:spcPts val="1200"/>
              </a:spcAft>
              <a:buFont typeface="Wingdings" panose="05000000000000000000" pitchFamily="2" charset="2"/>
              <a:buChar char="Ø"/>
            </a:pPr>
            <a:r>
              <a:rPr lang="vi-VN" sz="4000" dirty="0">
                <a:solidFill>
                  <a:srgbClr val="000000"/>
                </a:solidFill>
                <a:ea typeface="Times New Roman" panose="02020603050405020304" pitchFamily="18" charset="0"/>
                <a:cs typeface="Arial" panose="020B0604020202020204" pitchFamily="34" charset="0"/>
              </a:rPr>
              <a:t>Đưa nước uống vào phòng thí nghiệm. Sử dụng nước ngọt khi đang làm thí nghiệm.</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478843" y="3238500"/>
            <a:ext cx="4872112" cy="3730895"/>
          </a:xfrm>
          <a:prstGeom prst="rect">
            <a:avLst/>
          </a:prstGeom>
        </p:spPr>
      </p:pic>
      <p:pic>
        <p:nvPicPr>
          <p:cNvPr id="6" name="Picture 5"/>
          <p:cNvPicPr>
            <a:picLocks noChangeAspect="1"/>
          </p:cNvPicPr>
          <p:nvPr/>
        </p:nvPicPr>
        <p:blipFill>
          <a:blip r:embed="rId3"/>
          <a:stretch>
            <a:fillRect/>
          </a:stretch>
        </p:blipFill>
        <p:spPr>
          <a:xfrm>
            <a:off x="11353800" y="3390900"/>
            <a:ext cx="5234070" cy="3702147"/>
          </a:xfrm>
          <a:prstGeom prst="rect">
            <a:avLst/>
          </a:prstGeom>
        </p:spPr>
      </p:pic>
    </p:spTree>
    <p:extLst>
      <p:ext uri="{BB962C8B-B14F-4D97-AF65-F5344CB8AC3E}">
        <p14:creationId xmlns:p14="http://schemas.microsoft.com/office/powerpoint/2010/main" val="16521927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Rectangle 2"/>
          <p:cNvSpPr/>
          <p:nvPr/>
        </p:nvSpPr>
        <p:spPr>
          <a:xfrm>
            <a:off x="6553200" y="342900"/>
            <a:ext cx="4583947" cy="1015663"/>
          </a:xfrm>
          <a:prstGeom prst="rect">
            <a:avLst/>
          </a:prstGeom>
        </p:spPr>
        <p:txBody>
          <a:bodyPr wrap="none">
            <a:spAutoFit/>
          </a:bodyPr>
          <a:lstStyle/>
          <a:p>
            <a:pPr marL="601980" marR="30480" indent="-571500" algn="just">
              <a:lnSpc>
                <a:spcPct val="150000"/>
              </a:lnSpc>
              <a:spcAft>
                <a:spcPts val="1200"/>
              </a:spcAft>
              <a:buFont typeface="Wingdings" panose="05000000000000000000" pitchFamily="2" charset="2"/>
              <a:buChar char="v"/>
            </a:pPr>
            <a:r>
              <a:rPr lang="vi-VN" sz="4000" dirty="0">
                <a:solidFill>
                  <a:srgbClr val="000000"/>
                </a:solidFill>
                <a:ea typeface="Times New Roman" panose="02020603050405020304" pitchFamily="18" charset="0"/>
              </a:rPr>
              <a:t>Người đàn ông:</a:t>
            </a:r>
            <a:endParaRPr lang="en-US" sz="4000" dirty="0">
              <a:effectLst/>
              <a:ea typeface="Calibri" panose="020F0502020204030204" pitchFamily="34" charset="0"/>
            </a:endParaRPr>
          </a:p>
        </p:txBody>
      </p:sp>
      <p:sp>
        <p:nvSpPr>
          <p:cNvPr id="5" name="Rectangle 4"/>
          <p:cNvSpPr/>
          <p:nvPr/>
        </p:nvSpPr>
        <p:spPr>
          <a:xfrm>
            <a:off x="228600" y="7353300"/>
            <a:ext cx="8950178" cy="1839606"/>
          </a:xfrm>
          <a:prstGeom prst="rect">
            <a:avLst/>
          </a:prstGeom>
        </p:spPr>
        <p:txBody>
          <a:bodyPr wrap="square">
            <a:spAutoFit/>
          </a:bodyPr>
          <a:lstStyle/>
          <a:p>
            <a:pPr marL="601980" marR="30480" indent="-571500" algn="just">
              <a:lnSpc>
                <a:spcPct val="150000"/>
              </a:lnSpc>
              <a:spcAft>
                <a:spcPts val="1200"/>
              </a:spcAft>
              <a:buFont typeface="Wingdings" panose="05000000000000000000" pitchFamily="2" charset="2"/>
              <a:buChar char="Ø"/>
            </a:pPr>
            <a:r>
              <a:rPr lang="vi-VN" sz="4000" dirty="0">
                <a:solidFill>
                  <a:srgbClr val="000000"/>
                </a:solidFill>
                <a:ea typeface="Times New Roman" panose="02020603050405020304" pitchFamily="18" charset="0"/>
              </a:rPr>
              <a:t>Tay ướt cầm vào dây điện cắm vào ổ điện gây nguy cơ giật điện cao.</a:t>
            </a:r>
            <a:endParaRPr lang="en-US" sz="4000" dirty="0">
              <a:effectLst/>
              <a:ea typeface="Calibri" panose="020F0502020204030204" pitchFamily="34" charset="0"/>
            </a:endParaRPr>
          </a:p>
        </p:txBody>
      </p:sp>
      <p:pic>
        <p:nvPicPr>
          <p:cNvPr id="6" name="Picture 5"/>
          <p:cNvPicPr>
            <a:picLocks noChangeAspect="1"/>
          </p:cNvPicPr>
          <p:nvPr/>
        </p:nvPicPr>
        <p:blipFill>
          <a:blip r:embed="rId2"/>
          <a:stretch>
            <a:fillRect/>
          </a:stretch>
        </p:blipFill>
        <p:spPr>
          <a:xfrm>
            <a:off x="1862817" y="1984626"/>
            <a:ext cx="5681743" cy="4742610"/>
          </a:xfrm>
          <a:prstGeom prst="rect">
            <a:avLst/>
          </a:prstGeom>
        </p:spPr>
      </p:pic>
      <p:sp>
        <p:nvSpPr>
          <p:cNvPr id="8" name="Rectangle 7"/>
          <p:cNvSpPr/>
          <p:nvPr/>
        </p:nvSpPr>
        <p:spPr>
          <a:xfrm>
            <a:off x="10058400" y="7565217"/>
            <a:ext cx="7209025" cy="707886"/>
          </a:xfrm>
          <a:prstGeom prst="rect">
            <a:avLst/>
          </a:prstGeom>
        </p:spPr>
        <p:txBody>
          <a:bodyPr wrap="none">
            <a:spAutoFit/>
          </a:bodyPr>
          <a:lstStyle/>
          <a:p>
            <a:pPr marL="571500" indent="-571500">
              <a:buFont typeface="Wingdings" panose="05000000000000000000" pitchFamily="2" charset="2"/>
              <a:buChar char="Ø"/>
            </a:pPr>
            <a:r>
              <a:rPr lang="vi-VN" sz="4000" dirty="0">
                <a:solidFill>
                  <a:srgbClr val="000000"/>
                </a:solidFill>
                <a:ea typeface="Times New Roman" panose="02020603050405020304" pitchFamily="18" charset="0"/>
              </a:rPr>
              <a:t>Không đeo găng tay bảo hộ.</a:t>
            </a:r>
            <a:endParaRPr lang="en-US" sz="4000" dirty="0"/>
          </a:p>
        </p:txBody>
      </p:sp>
      <p:pic>
        <p:nvPicPr>
          <p:cNvPr id="9" name="Picture 8"/>
          <p:cNvPicPr>
            <a:picLocks noChangeAspect="1"/>
          </p:cNvPicPr>
          <p:nvPr/>
        </p:nvPicPr>
        <p:blipFill>
          <a:blip r:embed="rId3"/>
          <a:stretch>
            <a:fillRect/>
          </a:stretch>
        </p:blipFill>
        <p:spPr>
          <a:xfrm>
            <a:off x="9753600" y="2324100"/>
            <a:ext cx="7054602" cy="4732813"/>
          </a:xfrm>
          <a:prstGeom prst="rect">
            <a:avLst/>
          </a:prstGeom>
        </p:spPr>
      </p:pic>
    </p:spTree>
    <p:extLst>
      <p:ext uri="{BB962C8B-B14F-4D97-AF65-F5344CB8AC3E}">
        <p14:creationId xmlns:p14="http://schemas.microsoft.com/office/powerpoint/2010/main" val="907001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7467600" y="950624"/>
            <a:ext cx="3107774" cy="916276"/>
          </a:xfrm>
          <a:prstGeom prst="rect">
            <a:avLst/>
          </a:prstGeom>
        </p:spPr>
        <p:txBody>
          <a:bodyPr wrap="none">
            <a:spAutoFit/>
          </a:bodyPr>
          <a:lstStyle/>
          <a:p>
            <a:pPr marL="30480" marR="30480" algn="ctr">
              <a:lnSpc>
                <a:spcPct val="150000"/>
              </a:lnSpc>
              <a:spcAft>
                <a:spcPts val="1200"/>
              </a:spcAft>
            </a:pPr>
            <a:r>
              <a:rPr lang="vi-VN" sz="4000" dirty="0">
                <a:solidFill>
                  <a:srgbClr val="000000"/>
                </a:solidFill>
                <a:ea typeface="Times New Roman" panose="02020603050405020304" pitchFamily="18" charset="0"/>
              </a:rPr>
              <a:t>Trên bàn có:</a:t>
            </a:r>
            <a:endParaRPr lang="en-US" sz="4000" dirty="0">
              <a:effectLst/>
              <a:ea typeface="Calibri" panose="020F0502020204030204" pitchFamily="34" charset="0"/>
            </a:endParaRPr>
          </a:p>
        </p:txBody>
      </p:sp>
      <p:sp>
        <p:nvSpPr>
          <p:cNvPr id="6" name="Rectangle 5"/>
          <p:cNvSpPr/>
          <p:nvPr/>
        </p:nvSpPr>
        <p:spPr>
          <a:xfrm>
            <a:off x="457200" y="7319308"/>
            <a:ext cx="8077200" cy="1938992"/>
          </a:xfrm>
          <a:prstGeom prst="rect">
            <a:avLst/>
          </a:prstGeom>
        </p:spPr>
        <p:txBody>
          <a:bodyPr wrap="square">
            <a:spAutoFit/>
          </a:bodyPr>
          <a:lstStyle/>
          <a:p>
            <a:pPr marL="571500" indent="-571500" algn="ctr">
              <a:lnSpc>
                <a:spcPct val="150000"/>
              </a:lnSpc>
              <a:buFont typeface="Wingdings" panose="05000000000000000000" pitchFamily="2" charset="2"/>
              <a:buChar char="Ø"/>
            </a:pPr>
            <a:r>
              <a:rPr lang="vi-VN" sz="4000" dirty="0">
                <a:solidFill>
                  <a:srgbClr val="000000"/>
                </a:solidFill>
                <a:ea typeface="Times New Roman" panose="02020603050405020304" pitchFamily="18" charset="0"/>
              </a:rPr>
              <a:t>Đặt vật nhọn và dẫn điện ngay trên dây điện dễ gây chập cháy.</a:t>
            </a:r>
            <a:endParaRPr lang="en-US" sz="4000" dirty="0"/>
          </a:p>
        </p:txBody>
      </p:sp>
      <p:pic>
        <p:nvPicPr>
          <p:cNvPr id="7" name="Picture 6"/>
          <p:cNvPicPr>
            <a:picLocks noChangeAspect="1"/>
          </p:cNvPicPr>
          <p:nvPr/>
        </p:nvPicPr>
        <p:blipFill>
          <a:blip r:embed="rId2"/>
          <a:stretch>
            <a:fillRect/>
          </a:stretch>
        </p:blipFill>
        <p:spPr>
          <a:xfrm>
            <a:off x="1193865" y="2899708"/>
            <a:ext cx="6603870" cy="3786216"/>
          </a:xfrm>
          <a:prstGeom prst="rect">
            <a:avLst/>
          </a:prstGeom>
        </p:spPr>
      </p:pic>
      <p:sp>
        <p:nvSpPr>
          <p:cNvPr id="9" name="Rectangle 8"/>
          <p:cNvSpPr/>
          <p:nvPr/>
        </p:nvSpPr>
        <p:spPr>
          <a:xfrm>
            <a:off x="10896600" y="7934861"/>
            <a:ext cx="4756430" cy="707886"/>
          </a:xfrm>
          <a:prstGeom prst="rect">
            <a:avLst/>
          </a:prstGeom>
        </p:spPr>
        <p:txBody>
          <a:bodyPr wrap="none">
            <a:spAutoFit/>
          </a:bodyPr>
          <a:lstStyle/>
          <a:p>
            <a:pPr marL="571500" indent="-571500" algn="ctr">
              <a:buFont typeface="Wingdings" panose="05000000000000000000" pitchFamily="2" charset="2"/>
              <a:buChar char="Ø"/>
            </a:pPr>
            <a:r>
              <a:rPr lang="vi-VN" sz="4000" dirty="0">
                <a:solidFill>
                  <a:srgbClr val="000000"/>
                </a:solidFill>
                <a:ea typeface="Times New Roman" panose="02020603050405020304" pitchFamily="18" charset="0"/>
              </a:rPr>
              <a:t>Rác vứt bừa bộn.</a:t>
            </a:r>
            <a:endParaRPr lang="en-US" sz="4000" dirty="0"/>
          </a:p>
        </p:txBody>
      </p:sp>
      <p:pic>
        <p:nvPicPr>
          <p:cNvPr id="10" name="Picture 9"/>
          <p:cNvPicPr>
            <a:picLocks noChangeAspect="1"/>
          </p:cNvPicPr>
          <p:nvPr/>
        </p:nvPicPr>
        <p:blipFill>
          <a:blip r:embed="rId3"/>
          <a:stretch>
            <a:fillRect/>
          </a:stretch>
        </p:blipFill>
        <p:spPr>
          <a:xfrm>
            <a:off x="8516983" y="2899708"/>
            <a:ext cx="8605085" cy="3786216"/>
          </a:xfrm>
          <a:prstGeom prst="rect">
            <a:avLst/>
          </a:prstGeom>
        </p:spPr>
      </p:pic>
    </p:spTree>
    <p:extLst>
      <p:ext uri="{BB962C8B-B14F-4D97-AF65-F5344CB8AC3E}">
        <p14:creationId xmlns:p14="http://schemas.microsoft.com/office/powerpoint/2010/main" val="1347346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381000" y="6972300"/>
            <a:ext cx="7652931" cy="1938992"/>
          </a:xfrm>
          <a:prstGeom prst="rect">
            <a:avLst/>
          </a:prstGeom>
        </p:spPr>
        <p:txBody>
          <a:bodyPr wrap="square">
            <a:spAutoFit/>
          </a:bodyPr>
          <a:lstStyle/>
          <a:p>
            <a:pPr marL="601980" marR="30480" indent="-571500" algn="ctr">
              <a:lnSpc>
                <a:spcPct val="150000"/>
              </a:lnSpc>
              <a:spcAft>
                <a:spcPts val="1200"/>
              </a:spcAft>
              <a:buFont typeface="Wingdings" panose="05000000000000000000" pitchFamily="2" charset="2"/>
              <a:buChar char="Ø"/>
            </a:pPr>
            <a:r>
              <a:rPr lang="vi-VN" sz="4000" dirty="0">
                <a:solidFill>
                  <a:srgbClr val="000000"/>
                </a:solidFill>
                <a:ea typeface="Times New Roman" panose="02020603050405020304" pitchFamily="18" charset="0"/>
              </a:rPr>
              <a:t>Để các dụng cụ không phù hợp với hoạt động thí nghiệm.</a:t>
            </a:r>
            <a:endParaRPr lang="en-US" sz="4000" dirty="0">
              <a:effectLst/>
              <a:ea typeface="Calibri" panose="020F0502020204030204" pitchFamily="34" charset="0"/>
            </a:endParaRPr>
          </a:p>
        </p:txBody>
      </p:sp>
      <p:pic>
        <p:nvPicPr>
          <p:cNvPr id="3" name="Picture 2"/>
          <p:cNvPicPr>
            <a:picLocks noChangeAspect="1"/>
          </p:cNvPicPr>
          <p:nvPr/>
        </p:nvPicPr>
        <p:blipFill>
          <a:blip r:embed="rId2"/>
          <a:stretch>
            <a:fillRect/>
          </a:stretch>
        </p:blipFill>
        <p:spPr>
          <a:xfrm>
            <a:off x="3657600" y="800100"/>
            <a:ext cx="10972800" cy="5842663"/>
          </a:xfrm>
          <a:prstGeom prst="rect">
            <a:avLst/>
          </a:prstGeom>
        </p:spPr>
      </p:pic>
      <p:sp>
        <p:nvSpPr>
          <p:cNvPr id="5" name="Rectangle 4"/>
          <p:cNvSpPr/>
          <p:nvPr/>
        </p:nvSpPr>
        <p:spPr>
          <a:xfrm>
            <a:off x="8534400" y="6972300"/>
            <a:ext cx="8577669" cy="1839606"/>
          </a:xfrm>
          <a:prstGeom prst="rect">
            <a:avLst/>
          </a:prstGeom>
        </p:spPr>
        <p:txBody>
          <a:bodyPr wrap="square">
            <a:spAutoFit/>
          </a:bodyPr>
          <a:lstStyle/>
          <a:p>
            <a:pPr marL="601980" marR="30480" indent="-571500" algn="ctr">
              <a:lnSpc>
                <a:spcPct val="150000"/>
              </a:lnSpc>
              <a:spcAft>
                <a:spcPts val="1200"/>
              </a:spcAft>
              <a:buFont typeface="Wingdings" panose="05000000000000000000" pitchFamily="2" charset="2"/>
              <a:buChar char="Ø"/>
            </a:pPr>
            <a:r>
              <a:rPr lang="vi-VN" sz="4000" dirty="0">
                <a:solidFill>
                  <a:srgbClr val="000000"/>
                </a:solidFill>
                <a:ea typeface="Times New Roman" panose="02020603050405020304" pitchFamily="18" charset="0"/>
              </a:rPr>
              <a:t>Dụng cụ thí nghiệm không được sắp xếp ngăn nắp.</a:t>
            </a:r>
            <a:endParaRPr lang="en-US" sz="4000" dirty="0">
              <a:effectLst/>
              <a:ea typeface="Calibri" panose="020F0502020204030204" pitchFamily="34" charset="0"/>
            </a:endParaRPr>
          </a:p>
        </p:txBody>
      </p:sp>
    </p:spTree>
    <p:extLst>
      <p:ext uri="{BB962C8B-B14F-4D97-AF65-F5344CB8AC3E}">
        <p14:creationId xmlns:p14="http://schemas.microsoft.com/office/powerpoint/2010/main" val="37420680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33311412"/>
              </p:ext>
            </p:extLst>
          </p:nvPr>
        </p:nvGraphicFramePr>
        <p:xfrm>
          <a:off x="1820669" y="3238500"/>
          <a:ext cx="15240001" cy="4984750"/>
        </p:xfrm>
        <a:graphic>
          <a:graphicData uri="http://schemas.openxmlformats.org/drawingml/2006/table">
            <a:tbl>
              <a:tblPr bandRow="1">
                <a:tableStyleId>{5C22544A-7EE6-4342-B048-85BDC9FD1C3A}</a:tableStyleId>
              </a:tblPr>
              <a:tblGrid>
                <a:gridCol w="5078913">
                  <a:extLst>
                    <a:ext uri="{9D8B030D-6E8A-4147-A177-3AD203B41FA5}">
                      <a16:colId xmlns:a16="http://schemas.microsoft.com/office/drawing/2014/main" val="2798896093"/>
                    </a:ext>
                  </a:extLst>
                </a:gridCol>
                <a:gridCol w="5080544">
                  <a:extLst>
                    <a:ext uri="{9D8B030D-6E8A-4147-A177-3AD203B41FA5}">
                      <a16:colId xmlns:a16="http://schemas.microsoft.com/office/drawing/2014/main" val="459438161"/>
                    </a:ext>
                  </a:extLst>
                </a:gridCol>
                <a:gridCol w="5080544">
                  <a:extLst>
                    <a:ext uri="{9D8B030D-6E8A-4147-A177-3AD203B41FA5}">
                      <a16:colId xmlns:a16="http://schemas.microsoft.com/office/drawing/2014/main" val="2379389143"/>
                    </a:ext>
                  </a:extLst>
                </a:gridCol>
              </a:tblGrid>
              <a:tr h="4070998">
                <a:tc>
                  <a:txBody>
                    <a:bodyPr/>
                    <a:lstStyle/>
                    <a:p>
                      <a:pPr algn="ctr">
                        <a:lnSpc>
                          <a:spcPct val="150000"/>
                        </a:lnSpc>
                        <a:spcBef>
                          <a:spcPts val="300"/>
                        </a:spcBef>
                        <a:spcAft>
                          <a:spcPts val="300"/>
                        </a:spcAft>
                      </a:pPr>
                      <a:r>
                        <a:rPr lang="vi-VN" sz="4000" dirty="0">
                          <a:effectLst/>
                          <a:latin typeface="+mn-lt"/>
                        </a:rPr>
                        <a:t>K </a:t>
                      </a:r>
                      <a:endParaRPr lang="en-US" sz="4000" dirty="0">
                        <a:effectLst/>
                        <a:latin typeface="+mn-lt"/>
                      </a:endParaRPr>
                    </a:p>
                    <a:p>
                      <a:pPr algn="ctr">
                        <a:lnSpc>
                          <a:spcPct val="150000"/>
                        </a:lnSpc>
                        <a:spcBef>
                          <a:spcPts val="300"/>
                        </a:spcBef>
                        <a:spcAft>
                          <a:spcPts val="300"/>
                        </a:spcAft>
                      </a:pPr>
                      <a:r>
                        <a:rPr lang="vi-VN" sz="4000" dirty="0">
                          <a:effectLst/>
                          <a:latin typeface="+mn-lt"/>
                        </a:rPr>
                        <a:t>(Những kiến thức các em đã biết về các quy tắc an toàn)</a:t>
                      </a:r>
                      <a:endParaRPr lang="en-US" sz="4000" dirty="0">
                        <a:effectLst/>
                        <a:latin typeface="+mn-lt"/>
                        <a:ea typeface="Calibri" panose="020F0502020204030204" pitchFamily="34" charset="0"/>
                      </a:endParaRPr>
                    </a:p>
                  </a:txBody>
                  <a:tcPr marL="68580" marR="68580" marT="0" marB="0" anchor="ctr"/>
                </a:tc>
                <a:tc>
                  <a:txBody>
                    <a:bodyPr/>
                    <a:lstStyle/>
                    <a:p>
                      <a:pPr algn="ctr">
                        <a:lnSpc>
                          <a:spcPct val="150000"/>
                        </a:lnSpc>
                        <a:spcBef>
                          <a:spcPts val="300"/>
                        </a:spcBef>
                        <a:spcAft>
                          <a:spcPts val="300"/>
                        </a:spcAft>
                      </a:pPr>
                      <a:r>
                        <a:rPr lang="vi-VN" sz="4000" dirty="0">
                          <a:effectLst/>
                          <a:latin typeface="+mn-lt"/>
                        </a:rPr>
                        <a:t>W </a:t>
                      </a:r>
                      <a:endParaRPr lang="en-US" sz="4000" dirty="0">
                        <a:effectLst/>
                        <a:latin typeface="+mn-lt"/>
                      </a:endParaRPr>
                    </a:p>
                    <a:p>
                      <a:pPr algn="ctr">
                        <a:lnSpc>
                          <a:spcPct val="150000"/>
                        </a:lnSpc>
                        <a:spcBef>
                          <a:spcPts val="300"/>
                        </a:spcBef>
                        <a:spcAft>
                          <a:spcPts val="300"/>
                        </a:spcAft>
                      </a:pPr>
                      <a:r>
                        <a:rPr lang="vi-VN" sz="4000" dirty="0">
                          <a:effectLst/>
                          <a:latin typeface="+mn-lt"/>
                        </a:rPr>
                        <a:t>(Những điều các em muốn biết thêm xoay quanh nội dung trên)</a:t>
                      </a:r>
                      <a:endParaRPr lang="en-US" sz="4000" dirty="0">
                        <a:effectLst/>
                        <a:latin typeface="+mn-lt"/>
                        <a:ea typeface="Calibri" panose="020F0502020204030204" pitchFamily="34" charset="0"/>
                      </a:endParaRPr>
                    </a:p>
                  </a:txBody>
                  <a:tcPr marL="68580" marR="68580" marT="0" marB="0" anchor="ctr"/>
                </a:tc>
                <a:tc>
                  <a:txBody>
                    <a:bodyPr/>
                    <a:lstStyle/>
                    <a:p>
                      <a:pPr algn="ctr">
                        <a:lnSpc>
                          <a:spcPct val="150000"/>
                        </a:lnSpc>
                        <a:spcBef>
                          <a:spcPts val="300"/>
                        </a:spcBef>
                        <a:spcAft>
                          <a:spcPts val="300"/>
                        </a:spcAft>
                      </a:pPr>
                      <a:r>
                        <a:rPr lang="vi-VN" sz="4000" dirty="0">
                          <a:effectLst/>
                          <a:latin typeface="+mn-lt"/>
                        </a:rPr>
                        <a:t>L </a:t>
                      </a:r>
                      <a:endParaRPr lang="en-US" sz="4000" dirty="0">
                        <a:effectLst/>
                        <a:latin typeface="+mn-lt"/>
                      </a:endParaRPr>
                    </a:p>
                    <a:p>
                      <a:pPr algn="ctr">
                        <a:lnSpc>
                          <a:spcPct val="150000"/>
                        </a:lnSpc>
                        <a:spcBef>
                          <a:spcPts val="300"/>
                        </a:spcBef>
                        <a:spcAft>
                          <a:spcPts val="300"/>
                        </a:spcAft>
                      </a:pPr>
                      <a:r>
                        <a:rPr lang="vi-VN" sz="4000" dirty="0">
                          <a:effectLst/>
                          <a:latin typeface="+mn-lt"/>
                        </a:rPr>
                        <a:t>(Những nội dung chính, câu trả lời trong bài học)</a:t>
                      </a:r>
                      <a:endParaRPr lang="en-US" sz="40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320549940"/>
                  </a:ext>
                </a:extLst>
              </a:tr>
              <a:tr h="913752">
                <a:tc>
                  <a:txBody>
                    <a:bodyPr/>
                    <a:lstStyle/>
                    <a:p>
                      <a:pPr algn="ctr">
                        <a:lnSpc>
                          <a:spcPct val="150000"/>
                        </a:lnSpc>
                        <a:spcBef>
                          <a:spcPts val="300"/>
                        </a:spcBef>
                        <a:spcAft>
                          <a:spcPts val="300"/>
                        </a:spcAft>
                      </a:pPr>
                      <a:r>
                        <a:rPr lang="vi-VN" sz="4000">
                          <a:effectLst/>
                          <a:latin typeface="+mn-lt"/>
                        </a:rPr>
                        <a:t>…..</a:t>
                      </a:r>
                      <a:endParaRPr lang="en-US" sz="4000">
                        <a:effectLst/>
                        <a:latin typeface="+mn-lt"/>
                        <a:ea typeface="Calibri" panose="020F0502020204030204" pitchFamily="34" charset="0"/>
                      </a:endParaRPr>
                    </a:p>
                  </a:txBody>
                  <a:tcPr marL="68580" marR="68580" marT="0" marB="0" anchor="ctr"/>
                </a:tc>
                <a:tc>
                  <a:txBody>
                    <a:bodyPr/>
                    <a:lstStyle/>
                    <a:p>
                      <a:pPr algn="ctr">
                        <a:lnSpc>
                          <a:spcPct val="150000"/>
                        </a:lnSpc>
                        <a:spcBef>
                          <a:spcPts val="300"/>
                        </a:spcBef>
                        <a:spcAft>
                          <a:spcPts val="300"/>
                        </a:spcAft>
                      </a:pPr>
                      <a:r>
                        <a:rPr lang="vi-VN" sz="4000">
                          <a:effectLst/>
                          <a:latin typeface="+mn-lt"/>
                        </a:rPr>
                        <a:t>…..</a:t>
                      </a:r>
                      <a:endParaRPr lang="en-US" sz="4000">
                        <a:effectLst/>
                        <a:latin typeface="+mn-lt"/>
                        <a:ea typeface="Calibri" panose="020F0502020204030204" pitchFamily="34" charset="0"/>
                      </a:endParaRPr>
                    </a:p>
                  </a:txBody>
                  <a:tcPr marL="68580" marR="68580" marT="0" marB="0" anchor="ctr"/>
                </a:tc>
                <a:tc>
                  <a:txBody>
                    <a:bodyPr/>
                    <a:lstStyle/>
                    <a:p>
                      <a:pPr algn="ctr">
                        <a:lnSpc>
                          <a:spcPct val="150000"/>
                        </a:lnSpc>
                        <a:spcBef>
                          <a:spcPts val="300"/>
                        </a:spcBef>
                        <a:spcAft>
                          <a:spcPts val="300"/>
                        </a:spcAft>
                      </a:pPr>
                      <a:r>
                        <a:rPr lang="vi-VN" sz="4000" dirty="0">
                          <a:effectLst/>
                          <a:latin typeface="+mn-lt"/>
                        </a:rPr>
                        <a:t>…..</a:t>
                      </a:r>
                      <a:endParaRPr lang="en-US" sz="40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973493176"/>
                  </a:ext>
                </a:extLst>
              </a:tr>
            </a:tbl>
          </a:graphicData>
        </a:graphic>
      </p:graphicFrame>
      <p:sp>
        <p:nvSpPr>
          <p:cNvPr id="6" name="Rectangle 5"/>
          <p:cNvSpPr/>
          <p:nvPr/>
        </p:nvSpPr>
        <p:spPr>
          <a:xfrm>
            <a:off x="906924" y="1485900"/>
            <a:ext cx="17067493" cy="707886"/>
          </a:xfrm>
          <a:prstGeom prst="rect">
            <a:avLst/>
          </a:prstGeom>
        </p:spPr>
        <p:txBody>
          <a:bodyPr wrap="none">
            <a:spAutoFit/>
          </a:bodyPr>
          <a:lstStyle/>
          <a:p>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ử dụng kĩ thuật KWL,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ghi nội dung vào cột K,W của bảng KWL.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876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1905000" y="571500"/>
            <a:ext cx="14834189" cy="916276"/>
          </a:xfrm>
          <a:prstGeom prst="rect">
            <a:avLst/>
          </a:prstGeom>
        </p:spPr>
        <p:txBody>
          <a:bodyPr wrap="none">
            <a:spAutoFit/>
          </a:bodyPr>
          <a:lstStyle/>
          <a:p>
            <a:pPr marR="90170">
              <a:lnSpc>
                <a:spcPct val="150000"/>
              </a:lnSpc>
              <a:spcBef>
                <a:spcPts val="300"/>
              </a:spcBef>
              <a:spcAft>
                <a:spcPts val="300"/>
              </a:spcAft>
            </a:pPr>
            <a:r>
              <a:rPr lang="vi-VN" sz="4000" b="1" dirty="0">
                <a:solidFill>
                  <a:srgbClr val="FF0000"/>
                </a:solidFill>
                <a:ea typeface="Times New Roman" panose="02020603050405020304" pitchFamily="18" charset="0"/>
              </a:rPr>
              <a:t>Câu 3</a:t>
            </a:r>
            <a:r>
              <a:rPr lang="en-US" sz="4000" b="1" dirty="0">
                <a:solidFill>
                  <a:srgbClr val="FF0000"/>
                </a:solidFill>
                <a:ea typeface="Times New Roman" panose="02020603050405020304" pitchFamily="18" charset="0"/>
              </a:rPr>
              <a:t>:</a:t>
            </a:r>
            <a:r>
              <a:rPr lang="vi-VN" sz="4000" dirty="0">
                <a:solidFill>
                  <a:srgbClr val="FF0000"/>
                </a:solidFill>
                <a:ea typeface="Times New Roman" panose="02020603050405020304" pitchFamily="18" charset="0"/>
              </a:rPr>
              <a:t> </a:t>
            </a:r>
            <a:r>
              <a:rPr lang="vi-VN" sz="4000" dirty="0">
                <a:ea typeface="Times New Roman" panose="02020603050405020304" pitchFamily="18" charset="0"/>
              </a:rPr>
              <a:t>Em hãy nêu một số biện pháp an toàn khi sử dụng điện?</a:t>
            </a:r>
            <a:endParaRPr lang="en-US" sz="4000" dirty="0">
              <a:effectLst/>
              <a:ea typeface="Calibri" panose="020F0502020204030204" pitchFamily="34" charset="0"/>
            </a:endParaRPr>
          </a:p>
        </p:txBody>
      </p:sp>
      <p:sp>
        <p:nvSpPr>
          <p:cNvPr id="3" name="Rectangle 2"/>
          <p:cNvSpPr/>
          <p:nvPr/>
        </p:nvSpPr>
        <p:spPr>
          <a:xfrm>
            <a:off x="171891" y="2400300"/>
            <a:ext cx="18300406" cy="6158545"/>
          </a:xfrm>
          <a:prstGeom prst="rect">
            <a:avLst/>
          </a:prstGeom>
        </p:spPr>
        <p:txBody>
          <a:bodyPr wrap="square">
            <a:spAutoFit/>
          </a:bodyPr>
          <a:lstStyle/>
          <a:p>
            <a:pPr algn="ctr">
              <a:lnSpc>
                <a:spcPct val="150000"/>
              </a:lnSpc>
              <a:spcBef>
                <a:spcPts val="600"/>
              </a:spcBef>
              <a:spcAft>
                <a:spcPts val="800"/>
              </a:spcAft>
            </a:pP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spcBef>
                <a:spcPts val="600"/>
              </a:spcBef>
              <a:spcAft>
                <a:spcPts val="800"/>
              </a:spcAft>
            </a:pPr>
            <a:r>
              <a:rPr lang="vi-VN" sz="3800" dirty="0">
                <a:ea typeface="Times New Roman" panose="02020603050405020304" pitchFamily="18" charset="0"/>
              </a:rPr>
              <a:t>Một số biện pháp an toàn khi sử dụng điện:</a:t>
            </a:r>
            <a:endParaRPr lang="en-US" sz="3800" dirty="0">
              <a:ea typeface="Calibri" panose="020F0502020204030204" pitchFamily="34" charset="0"/>
            </a:endParaRPr>
          </a:p>
          <a:p>
            <a:pPr marL="571500" indent="-571500">
              <a:lnSpc>
                <a:spcPct val="150000"/>
              </a:lnSpc>
              <a:spcBef>
                <a:spcPts val="600"/>
              </a:spcBef>
              <a:spcAft>
                <a:spcPts val="800"/>
              </a:spcAft>
              <a:buFont typeface="Arial" panose="020B0604020202020204" pitchFamily="34" charset="0"/>
              <a:buChar char="•"/>
            </a:pPr>
            <a:r>
              <a:rPr lang="vi-VN" sz="3800" dirty="0">
                <a:ea typeface="Times New Roman" panose="02020603050405020304" pitchFamily="18" charset="0"/>
              </a:rPr>
              <a:t>Khi làm việc với nguồn điện cần đeo đồ bảo hộ đầy đủ như găng tay…</a:t>
            </a:r>
            <a:endParaRPr lang="en-US" sz="3800" dirty="0">
              <a:ea typeface="Calibri" panose="020F0502020204030204" pitchFamily="34" charset="0"/>
            </a:endParaRPr>
          </a:p>
          <a:p>
            <a:pPr marL="571500" indent="-571500">
              <a:lnSpc>
                <a:spcPct val="150000"/>
              </a:lnSpc>
              <a:spcBef>
                <a:spcPts val="600"/>
              </a:spcBef>
              <a:spcAft>
                <a:spcPts val="800"/>
              </a:spcAft>
              <a:buFont typeface="Arial" panose="020B0604020202020204" pitchFamily="34" charset="0"/>
              <a:buChar char="•"/>
            </a:pPr>
            <a:r>
              <a:rPr lang="vi-VN" sz="3800" dirty="0">
                <a:ea typeface="Times New Roman" panose="02020603050405020304" pitchFamily="18" charset="0"/>
              </a:rPr>
              <a:t>Cần phải tách nguồn điện với hóa chất, nước để tránh nguy cơ chập cháy nổ.</a:t>
            </a:r>
            <a:endParaRPr lang="en-US" sz="3800" dirty="0">
              <a:ea typeface="Calibri" panose="020F0502020204030204" pitchFamily="34" charset="0"/>
            </a:endParaRPr>
          </a:p>
          <a:p>
            <a:pPr marL="571500" indent="-571500">
              <a:lnSpc>
                <a:spcPct val="150000"/>
              </a:lnSpc>
              <a:spcBef>
                <a:spcPts val="600"/>
              </a:spcBef>
              <a:spcAft>
                <a:spcPts val="800"/>
              </a:spcAft>
              <a:buFont typeface="Arial" panose="020B0604020202020204" pitchFamily="34" charset="0"/>
              <a:buChar char="•"/>
            </a:pPr>
            <a:r>
              <a:rPr lang="vi-VN" sz="3800" dirty="0">
                <a:ea typeface="Times New Roman" panose="02020603050405020304" pitchFamily="18" charset="0"/>
              </a:rPr>
              <a:t>Không đặt những vật có khả năng dẫn điện lên nguồn điện.</a:t>
            </a:r>
            <a:endParaRPr lang="en-US" sz="3800" dirty="0">
              <a:ea typeface="Calibri" panose="020F0502020204030204" pitchFamily="34" charset="0"/>
            </a:endParaRPr>
          </a:p>
          <a:p>
            <a:pPr marL="571500" indent="-571500">
              <a:lnSpc>
                <a:spcPct val="150000"/>
              </a:lnSpc>
              <a:spcBef>
                <a:spcPts val="600"/>
              </a:spcBef>
              <a:spcAft>
                <a:spcPts val="800"/>
              </a:spcAft>
              <a:buFont typeface="Arial" panose="020B0604020202020204" pitchFamily="34" charset="0"/>
              <a:buChar char="•"/>
            </a:pPr>
            <a:r>
              <a:rPr lang="vi-VN" sz="3800" dirty="0">
                <a:ea typeface="Times New Roman" panose="02020603050405020304" pitchFamily="18" charset="0"/>
              </a:rPr>
              <a:t>Sử dụng thiết bị điện đúng cách: ví dụ như cầm phích cắm điện đúng cách…</a:t>
            </a:r>
            <a:endParaRPr lang="en-US" sz="3800" dirty="0">
              <a:effectLst/>
              <a:ea typeface="Calibri" panose="020F0502020204030204" pitchFamily="34" charset="0"/>
            </a:endParaRPr>
          </a:p>
        </p:txBody>
      </p:sp>
    </p:spTree>
    <p:extLst>
      <p:ext uri="{BB962C8B-B14F-4D97-AF65-F5344CB8AC3E}">
        <p14:creationId xmlns:p14="http://schemas.microsoft.com/office/powerpoint/2010/main" val="19886749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925800" y="-29391"/>
            <a:ext cx="2331720" cy="2908590"/>
          </a:xfrm>
          <a:prstGeom prst="rect">
            <a:avLst/>
          </a:prstGeom>
        </p:spPr>
      </p:pic>
      <p:pic>
        <p:nvPicPr>
          <p:cNvPr id="3" name="Picture 4"/>
          <p:cNvPicPr>
            <a:picLocks noChangeAspect="1"/>
          </p:cNvPicPr>
          <p:nvPr/>
        </p:nvPicPr>
        <p:blipFill>
          <a:blip r:embed="rId3"/>
          <a:srcRect/>
          <a:stretch>
            <a:fillRect/>
          </a:stretch>
        </p:blipFill>
        <p:spPr>
          <a:xfrm>
            <a:off x="8709" y="7033028"/>
            <a:ext cx="2058137" cy="3253972"/>
          </a:xfrm>
          <a:prstGeom prst="rect">
            <a:avLst/>
          </a:prstGeom>
        </p:spPr>
      </p:pic>
      <p:pic>
        <p:nvPicPr>
          <p:cNvPr id="4" name="Picture 2"/>
          <p:cNvPicPr>
            <a:picLocks noChangeAspect="1"/>
          </p:cNvPicPr>
          <p:nvPr/>
        </p:nvPicPr>
        <p:blipFill>
          <a:blip r:embed="rId4"/>
          <a:srcRect t="56372"/>
          <a:stretch>
            <a:fillRect/>
          </a:stretch>
        </p:blipFill>
        <p:spPr>
          <a:xfrm>
            <a:off x="9906000" y="8020816"/>
            <a:ext cx="8330124" cy="2228084"/>
          </a:xfrm>
          <a:prstGeom prst="rect">
            <a:avLst/>
          </a:prstGeom>
        </p:spPr>
      </p:pic>
      <p:sp>
        <p:nvSpPr>
          <p:cNvPr id="5" name="TextBox 4"/>
          <p:cNvSpPr txBox="1"/>
          <p:nvPr/>
        </p:nvSpPr>
        <p:spPr>
          <a:xfrm>
            <a:off x="4012474" y="492335"/>
            <a:ext cx="10591800" cy="1387175"/>
          </a:xfrm>
          <a:prstGeom prst="rect">
            <a:avLst/>
          </a:prstGeom>
          <a:noFill/>
        </p:spPr>
        <p:txBody>
          <a:bodyPr wrap="square" rtlCol="0">
            <a:spAutoFit/>
          </a:bodyPr>
          <a:lstStyle/>
          <a:p>
            <a:pPr algn="ctr">
              <a:lnSpc>
                <a:spcPct val="150000"/>
              </a:lnSpc>
            </a:pPr>
            <a:r>
              <a:rPr lang="en-US" sz="6400" b="1" dirty="0">
                <a:solidFill>
                  <a:srgbClr val="FF0000"/>
                </a:solidFill>
                <a:latin typeface="Arial" panose="020B0604020202020204" pitchFamily="34" charset="0"/>
                <a:cs typeface="Arial" panose="020B0604020202020204" pitchFamily="34" charset="0"/>
              </a:rPr>
              <a:t>KẾT LUẬN</a:t>
            </a:r>
          </a:p>
        </p:txBody>
      </p:sp>
      <p:sp>
        <p:nvSpPr>
          <p:cNvPr id="7" name="Rectangle 6"/>
          <p:cNvSpPr/>
          <p:nvPr/>
        </p:nvSpPr>
        <p:spPr>
          <a:xfrm>
            <a:off x="2743200" y="2364548"/>
            <a:ext cx="13716000" cy="6170920"/>
          </a:xfrm>
          <a:prstGeom prst="rect">
            <a:avLst/>
          </a:prstGeom>
        </p:spPr>
        <p:txBody>
          <a:bodyPr wrap="square">
            <a:spAutoFit/>
          </a:bodyPr>
          <a:lstStyle/>
          <a:p>
            <a:pPr algn="ctr">
              <a:lnSpc>
                <a:spcPct val="150000"/>
              </a:lnSpc>
              <a:spcBef>
                <a:spcPts val="600"/>
              </a:spcBef>
              <a:spcAft>
                <a:spcPts val="800"/>
              </a:spcAft>
            </a:pPr>
            <a:r>
              <a:rPr lang="vi-VN" sz="4000" dirty="0">
                <a:solidFill>
                  <a:srgbClr val="000000"/>
                </a:solidFill>
                <a:ea typeface="Times New Roman" panose="02020603050405020304" pitchFamily="18" charset="0"/>
              </a:rPr>
              <a:t>Khi nghiên cứu và học tập vật lí, ta cần phải:</a:t>
            </a:r>
            <a:endParaRPr lang="en-US" sz="4000" dirty="0">
              <a:ea typeface="Calibri" panose="020F0502020204030204" pitchFamily="34" charset="0"/>
            </a:endParaRPr>
          </a:p>
          <a:p>
            <a:pPr marL="571500" indent="-571500">
              <a:lnSpc>
                <a:spcPct val="150000"/>
              </a:lnSpc>
              <a:spcBef>
                <a:spcPts val="600"/>
              </a:spcBef>
              <a:spcAft>
                <a:spcPts val="800"/>
              </a:spcAft>
              <a:buFont typeface="Arial" panose="020B0604020202020204" pitchFamily="34" charset="0"/>
              <a:buChar char="•"/>
            </a:pPr>
            <a:r>
              <a:rPr lang="vi-VN" sz="4000" dirty="0">
                <a:solidFill>
                  <a:srgbClr val="000000"/>
                </a:solidFill>
                <a:ea typeface="Times New Roman" panose="02020603050405020304" pitchFamily="18" charset="0"/>
              </a:rPr>
              <a:t>Hiểu được thông tin liên quan đến rủi ro và nguy hiểm có thể xảy ra. </a:t>
            </a:r>
            <a:endParaRPr lang="en-US" sz="4000" dirty="0">
              <a:ea typeface="Calibri" panose="020F0502020204030204" pitchFamily="34" charset="0"/>
            </a:endParaRPr>
          </a:p>
          <a:p>
            <a:pPr marL="571500" indent="-571500">
              <a:lnSpc>
                <a:spcPct val="150000"/>
              </a:lnSpc>
              <a:spcBef>
                <a:spcPts val="600"/>
              </a:spcBef>
              <a:spcAft>
                <a:spcPts val="800"/>
              </a:spcAft>
              <a:buFont typeface="Arial" panose="020B0604020202020204" pitchFamily="34" charset="0"/>
              <a:buChar char="•"/>
            </a:pPr>
            <a:r>
              <a:rPr lang="vi-VN" sz="4000" dirty="0">
                <a:ea typeface="Times New Roman" panose="02020603050405020304" pitchFamily="18" charset="0"/>
              </a:rPr>
              <a:t>Tuân</a:t>
            </a:r>
            <a:r>
              <a:rPr lang="vi-VN" sz="4000" dirty="0">
                <a:solidFill>
                  <a:srgbClr val="000000"/>
                </a:solidFill>
                <a:ea typeface="Times New Roman" panose="02020603050405020304" pitchFamily="18" charset="0"/>
              </a:rPr>
              <a:t> thủ và áp dụng các biện pháp để đảm bảo an toàn cho bản thân và cộng đồng. </a:t>
            </a:r>
            <a:endParaRPr lang="en-US" sz="4000" dirty="0">
              <a:ea typeface="Calibri" panose="020F0502020204030204" pitchFamily="34" charset="0"/>
            </a:endParaRPr>
          </a:p>
          <a:p>
            <a:pPr marL="571500" indent="-571500">
              <a:lnSpc>
                <a:spcPct val="150000"/>
              </a:lnSpc>
              <a:spcBef>
                <a:spcPts val="600"/>
              </a:spcBef>
              <a:spcAft>
                <a:spcPts val="800"/>
              </a:spcAft>
              <a:buFont typeface="Arial" panose="020B0604020202020204" pitchFamily="34" charset="0"/>
              <a:buChar char="•"/>
            </a:pPr>
            <a:r>
              <a:rPr lang="vi-VN" sz="4000" dirty="0">
                <a:solidFill>
                  <a:srgbClr val="000000"/>
                </a:solidFill>
                <a:ea typeface="Times New Roman" panose="02020603050405020304" pitchFamily="18" charset="0"/>
              </a:rPr>
              <a:t>Quan tâm, gìn giữ môi trường xung quanh.</a:t>
            </a:r>
            <a:endParaRPr lang="en-US" sz="4000" dirty="0">
              <a:ea typeface="Calibri" panose="020F0502020204030204" pitchFamily="34" charset="0"/>
            </a:endParaRPr>
          </a:p>
        </p:txBody>
      </p:sp>
    </p:spTree>
    <p:extLst>
      <p:ext uri="{BB962C8B-B14F-4D97-AF65-F5344CB8AC3E}">
        <p14:creationId xmlns:p14="http://schemas.microsoft.com/office/powerpoint/2010/main" val="40509291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925800" y="-29391"/>
            <a:ext cx="2331720" cy="2908590"/>
          </a:xfrm>
          <a:prstGeom prst="rect">
            <a:avLst/>
          </a:prstGeom>
        </p:spPr>
      </p:pic>
      <p:pic>
        <p:nvPicPr>
          <p:cNvPr id="3" name="Picture 4"/>
          <p:cNvPicPr>
            <a:picLocks noChangeAspect="1"/>
          </p:cNvPicPr>
          <p:nvPr/>
        </p:nvPicPr>
        <p:blipFill>
          <a:blip r:embed="rId3"/>
          <a:srcRect/>
          <a:stretch>
            <a:fillRect/>
          </a:stretch>
        </p:blipFill>
        <p:spPr>
          <a:xfrm>
            <a:off x="8709" y="7033028"/>
            <a:ext cx="2058137" cy="3253972"/>
          </a:xfrm>
          <a:prstGeom prst="rect">
            <a:avLst/>
          </a:prstGeom>
        </p:spPr>
      </p:pic>
      <p:pic>
        <p:nvPicPr>
          <p:cNvPr id="4" name="Picture 2"/>
          <p:cNvPicPr>
            <a:picLocks noChangeAspect="1"/>
          </p:cNvPicPr>
          <p:nvPr/>
        </p:nvPicPr>
        <p:blipFill>
          <a:blip r:embed="rId4"/>
          <a:srcRect t="56372"/>
          <a:stretch>
            <a:fillRect/>
          </a:stretch>
        </p:blipFill>
        <p:spPr>
          <a:xfrm>
            <a:off x="9906000" y="8020816"/>
            <a:ext cx="8330124" cy="2228084"/>
          </a:xfrm>
          <a:prstGeom prst="rect">
            <a:avLst/>
          </a:prstGeom>
        </p:spPr>
      </p:pic>
      <p:sp>
        <p:nvSpPr>
          <p:cNvPr id="5" name="Rectangle 4"/>
          <p:cNvSpPr/>
          <p:nvPr/>
        </p:nvSpPr>
        <p:spPr>
          <a:xfrm>
            <a:off x="1063903" y="2324047"/>
            <a:ext cx="15263212" cy="470898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Trong phòng thí nghiệm ở trường học, những rủi ro và nguy hiểm phải được cảnh báo rõ ràng bằng các biển báo. </a:t>
            </a:r>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ọc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cần chú ý sự nhắc nhở của nhân viên phòng thí nghiệm và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viên</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các quy định an toàn. </a:t>
            </a:r>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Ngoài ra các thiết bị bảo hộ cá nhân phải được trang bị đầy đủ.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7971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6324600" y="342900"/>
            <a:ext cx="4839786" cy="1410643"/>
          </a:xfrm>
          <a:prstGeom prst="rect">
            <a:avLst/>
          </a:prstGeom>
        </p:spPr>
        <p:txBody>
          <a:bodyPr wrap="none">
            <a:spAutoFit/>
          </a:bodyPr>
          <a:lstStyle/>
          <a:p>
            <a:pPr algn="ctr">
              <a:lnSpc>
                <a:spcPct val="150000"/>
              </a:lnSpc>
            </a:pPr>
            <a:r>
              <a:rPr lang="vi-VN" sz="6400" b="1" dirty="0">
                <a:solidFill>
                  <a:srgbClr val="FF0000"/>
                </a:solidFill>
                <a:ea typeface="Times New Roman" panose="02020603050405020304" pitchFamily="18" charset="0"/>
              </a:rPr>
              <a:t>LUYỆN TẬP</a:t>
            </a:r>
            <a:endParaRPr lang="en-US" sz="6400" dirty="0">
              <a:solidFill>
                <a:srgbClr val="FF0000"/>
              </a:solidFill>
            </a:endParaRPr>
          </a:p>
        </p:txBody>
      </p:sp>
      <p:sp>
        <p:nvSpPr>
          <p:cNvPr id="4" name="Rectangle 3"/>
          <p:cNvSpPr/>
          <p:nvPr/>
        </p:nvSpPr>
        <p:spPr>
          <a:xfrm>
            <a:off x="1371600" y="1943100"/>
            <a:ext cx="15468600" cy="2862322"/>
          </a:xfrm>
          <a:prstGeom prst="rect">
            <a:avLst/>
          </a:prstGeom>
        </p:spPr>
        <p:txBody>
          <a:bodyPr wrap="square">
            <a:spAutoFit/>
          </a:bodyPr>
          <a:lstStyle/>
          <a:p>
            <a:pPr marR="90170" algn="just">
              <a:lnSpc>
                <a:spcPct val="150000"/>
              </a:lnSpc>
              <a:spcBef>
                <a:spcPts val="300"/>
              </a:spcBef>
              <a:spcAft>
                <a:spcPts val="300"/>
              </a:spcAft>
            </a:pPr>
            <a:r>
              <a:rPr lang="vi-VN" sz="4000" b="1" dirty="0">
                <a:solidFill>
                  <a:srgbClr val="FF0000"/>
                </a:solidFill>
                <a:ea typeface="Times New Roman" panose="02020603050405020304" pitchFamily="18" charset="0"/>
              </a:rPr>
              <a:t>Câu 1</a:t>
            </a:r>
            <a:r>
              <a:rPr lang="vi-VN" sz="4000" dirty="0">
                <a:solidFill>
                  <a:srgbClr val="FF0000"/>
                </a:solidFill>
                <a:ea typeface="Times New Roman" panose="02020603050405020304" pitchFamily="18" charset="0"/>
              </a:rPr>
              <a:t>: </a:t>
            </a:r>
            <a:r>
              <a:rPr lang="vi-VN" sz="4000" dirty="0">
                <a:ea typeface="Times New Roman" panose="02020603050405020304" pitchFamily="18" charset="0"/>
              </a:rPr>
              <a:t>Từ những kiến thức đã học được ở trên kết hợp với những hiểu biết thực tế, em hãy nêu biện pháp xử lí nếu chẳng may nhiệt kế thủy ngân bị rơi vỡ trong quá trình sử dụng đo thân nhiệt.</a:t>
            </a:r>
            <a:endParaRPr lang="en-US" sz="4000" dirty="0">
              <a:effectLst/>
              <a:ea typeface="Calibri" panose="020F0502020204030204" pitchFamily="34" charset="0"/>
            </a:endParaRPr>
          </a:p>
        </p:txBody>
      </p:sp>
      <p:sp>
        <p:nvSpPr>
          <p:cNvPr id="3" name="Rectangle 2"/>
          <p:cNvSpPr/>
          <p:nvPr/>
        </p:nvSpPr>
        <p:spPr>
          <a:xfrm>
            <a:off x="1336964" y="5090160"/>
            <a:ext cx="15925800" cy="3939540"/>
          </a:xfrm>
          <a:prstGeom prst="rect">
            <a:avLst/>
          </a:prstGeom>
        </p:spPr>
        <p:txBody>
          <a:bodyPr wrap="square">
            <a:spAutoFit/>
          </a:bodyPr>
          <a:lstStyle/>
          <a:p>
            <a:pPr algn="ctr">
              <a:lnSpc>
                <a:spcPct val="150000"/>
              </a:lnSpc>
              <a:spcBef>
                <a:spcPts val="300"/>
              </a:spcBef>
              <a:spcAft>
                <a:spcPts val="300"/>
              </a:spcAft>
            </a:pP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300"/>
              </a:spcBef>
              <a:spcAft>
                <a:spcPts val="300"/>
              </a:spcAft>
            </a:pPr>
            <a:r>
              <a:rPr lang="vi-VN" sz="4000" dirty="0">
                <a:ea typeface="Times New Roman" panose="02020603050405020304" pitchFamily="18" charset="0"/>
                <a:cs typeface="Arial" panose="020B0604020202020204" pitchFamily="34" charset="0"/>
              </a:rPr>
              <a:t>Biện pháp xử lí nếu chẳng may nhiệt kế thủy ngân bị rơi vỡ trong quá trình sử dụng để đo thân nhiệt:</a:t>
            </a:r>
            <a:endParaRPr lang="en-US" sz="4000" dirty="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4000" dirty="0">
                <a:solidFill>
                  <a:srgbClr val="000000"/>
                </a:solidFill>
                <a:ea typeface="Times New Roman" panose="02020603050405020304" pitchFamily="18" charset="0"/>
                <a:cs typeface="Arial" panose="020B0604020202020204" pitchFamily="34" charset="0"/>
              </a:rPr>
              <a:t>+ Di chuyển mọi người ra xa khu vực mà nhiệt kế thủy ngân bị rơi vỡ.</a:t>
            </a:r>
            <a:endParaRPr lang="en-US" sz="40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795634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1447800" y="1333500"/>
            <a:ext cx="15925800" cy="6863417"/>
          </a:xfrm>
          <a:prstGeom prst="rect">
            <a:avLst/>
          </a:prstGeom>
        </p:spPr>
        <p:txBody>
          <a:bodyPr wrap="square">
            <a:spAutoFit/>
          </a:bodyPr>
          <a:lstStyle/>
          <a:p>
            <a:pPr algn="just">
              <a:lnSpc>
                <a:spcPct val="150000"/>
              </a:lnSpc>
              <a:spcBef>
                <a:spcPts val="300"/>
              </a:spcBef>
              <a:spcAft>
                <a:spcPts val="3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Mặc đồ bảo hộ, đeo găng tay cao su, khẩu trang.</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Dùng bột lưu huỳnh rải phía trên để ngăn cản thủy ngân bốc hơi</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Dùng tăm bông thu dọn thủy ngân cùng mảnh vỡ vào lọ thủy tinh bịt kín cho vào thùng rác.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Không lại gần khu vực có thủy ngân. Mở thoáng các cánh cửa (nếu là ở phòng kín) ít nhất là trong khoảng thời gian  2-3 tiếng.</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Sau đó bỏ đi đồ bảo hộ.</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rcRect t="56372"/>
          <a:stretch>
            <a:fillRect/>
          </a:stretch>
        </p:blipFill>
        <p:spPr>
          <a:xfrm>
            <a:off x="9906000" y="8020816"/>
            <a:ext cx="8330124" cy="2228084"/>
          </a:xfrm>
          <a:prstGeom prst="rect">
            <a:avLst/>
          </a:prstGeom>
        </p:spPr>
      </p:pic>
      <p:pic>
        <p:nvPicPr>
          <p:cNvPr id="4" name="Picture 2"/>
          <p:cNvPicPr>
            <a:picLocks noChangeAspect="1"/>
          </p:cNvPicPr>
          <p:nvPr/>
        </p:nvPicPr>
        <p:blipFill>
          <a:blip r:embed="rId3"/>
          <a:srcRect/>
          <a:stretch>
            <a:fillRect/>
          </a:stretch>
        </p:blipFill>
        <p:spPr>
          <a:xfrm>
            <a:off x="15925800" y="-29391"/>
            <a:ext cx="2331720" cy="2908590"/>
          </a:xfrm>
          <a:prstGeom prst="rect">
            <a:avLst/>
          </a:prstGeom>
        </p:spPr>
      </p:pic>
      <p:pic>
        <p:nvPicPr>
          <p:cNvPr id="5" name="Picture 4"/>
          <p:cNvPicPr>
            <a:picLocks noChangeAspect="1"/>
          </p:cNvPicPr>
          <p:nvPr/>
        </p:nvPicPr>
        <p:blipFill>
          <a:blip r:embed="rId4"/>
          <a:srcRect/>
          <a:stretch>
            <a:fillRect/>
          </a:stretch>
        </p:blipFill>
        <p:spPr>
          <a:xfrm>
            <a:off x="8709" y="7650334"/>
            <a:ext cx="1667691" cy="2636666"/>
          </a:xfrm>
          <a:prstGeom prst="rect">
            <a:avLst/>
          </a:prstGeom>
        </p:spPr>
      </p:pic>
    </p:spTree>
    <p:extLst>
      <p:ext uri="{BB962C8B-B14F-4D97-AF65-F5344CB8AC3E}">
        <p14:creationId xmlns:p14="http://schemas.microsoft.com/office/powerpoint/2010/main" val="12358632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1524000" y="571500"/>
            <a:ext cx="15544800" cy="1824923"/>
          </a:xfrm>
          <a:prstGeom prst="rect">
            <a:avLst/>
          </a:prstGeom>
        </p:spPr>
        <p:txBody>
          <a:bodyPr wrap="square">
            <a:spAutoFit/>
          </a:bodyPr>
          <a:lstStyle/>
          <a:p>
            <a:pPr marL="30480" marR="30480" algn="ctr">
              <a:lnSpc>
                <a:spcPct val="150000"/>
              </a:lnSpc>
              <a:spcAft>
                <a:spcPts val="1200"/>
              </a:spcAft>
            </a:pPr>
            <a:r>
              <a:rPr lang="vi-VN"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Câu 2</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vi-VN"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Quan sát hình 2.3, nêu ý nghĩa của mỗi biển báo cảnh báo và công dụng của mỗi trang thiết bị bảo hộ trong phòng thí nghiệm.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image25.png" descr="Quan sát hình 2.3, nêu ý nghĩa của mỗi biển báo cảnh báo và công dụng"/>
          <p:cNvPicPr/>
          <p:nvPr/>
        </p:nvPicPr>
        <p:blipFill>
          <a:blip r:embed="rId2"/>
          <a:srcRect/>
          <a:stretch>
            <a:fillRect/>
          </a:stretch>
        </p:blipFill>
        <p:spPr>
          <a:xfrm>
            <a:off x="3630612" y="3162300"/>
            <a:ext cx="11331575" cy="5692775"/>
          </a:xfrm>
          <a:prstGeom prst="rect">
            <a:avLst/>
          </a:prstGeom>
          <a:ln/>
        </p:spPr>
      </p:pic>
    </p:spTree>
    <p:extLst>
      <p:ext uri="{BB962C8B-B14F-4D97-AF65-F5344CB8AC3E}">
        <p14:creationId xmlns:p14="http://schemas.microsoft.com/office/powerpoint/2010/main" val="31141404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Rectangle 2"/>
          <p:cNvSpPr/>
          <p:nvPr/>
        </p:nvSpPr>
        <p:spPr>
          <a:xfrm>
            <a:off x="1524000" y="1181100"/>
            <a:ext cx="15392400" cy="7748275"/>
          </a:xfrm>
          <a:prstGeom prst="rect">
            <a:avLst/>
          </a:prstGeom>
        </p:spPr>
        <p:txBody>
          <a:bodyPr wrap="square">
            <a:spAutoFit/>
          </a:bodyPr>
          <a:lstStyle/>
          <a:p>
            <a:pPr algn="ctr">
              <a:lnSpc>
                <a:spcPct val="150000"/>
              </a:lnSpc>
              <a:spcBef>
                <a:spcPts val="300"/>
              </a:spcBef>
              <a:spcAft>
                <a:spcPts val="300"/>
              </a:spcAft>
            </a:pP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spcBef>
                <a:spcPts val="300"/>
              </a:spcBef>
              <a:spcAft>
                <a:spcPts val="3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Biển cách báo hóa chất dễ cháy: Tránh gần các nguồn lửa gây nguy hiểm tránh nổ.</a:t>
            </a:r>
            <a:endParaRPr lang="en-US" sz="4000" dirty="0">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Biển cảnh báo hóa chất độc hại: Hóa chất độc đối với sức khỏe, chỉ sử dụng cho mục đích thí nghiệm.</a:t>
            </a:r>
            <a:endParaRPr lang="en-US" sz="4000" dirty="0">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 Biển cảnh báo nguy hiểm về điện: Tránh xa vì có thể bị điện giật.</a:t>
            </a:r>
            <a:endParaRPr lang="en-US" sz="4000" dirty="0">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d. Biển cảnh báo chất phóng xạ: Cần đảm bảo an toàn khi lại gần hoặc sử dụng chất phóng xạ</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5928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1"/>
          <p:cNvSpPr/>
          <p:nvPr/>
        </p:nvSpPr>
        <p:spPr>
          <a:xfrm>
            <a:off x="838200" y="876300"/>
            <a:ext cx="16687800" cy="8479244"/>
          </a:xfrm>
          <a:prstGeom prst="rect">
            <a:avLst/>
          </a:prstGeom>
        </p:spPr>
        <p:txBody>
          <a:bodyPr wrap="square">
            <a:spAutoFit/>
          </a:bodyPr>
          <a:lstStyle/>
          <a:p>
            <a:pPr marR="90170" algn="just">
              <a:lnSpc>
                <a:spcPct val="150000"/>
              </a:lnSpc>
              <a:spcBef>
                <a:spcPts val="300"/>
              </a:spcBef>
              <a:spcAft>
                <a:spcPts val="3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e. Đồ bảo hộ giúp bảo vệ người làm thí nghiệm tránh các rủi ro khi làm việc với các hóa chất hoặc chất dễ cháy làm mất an toàn đến sức khỏe con người. Ngoài ra áo choàng còn giúp phân biệt được người đang thực hiện thí nghiệm với người khác nhằm tăng tính chuyên nghiệm trong phòng thí nghiệm. </a:t>
            </a:r>
            <a:endParaRPr lang="en-US" sz="4000" dirty="0">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Bef>
                <a:spcPts val="300"/>
              </a:spcBef>
              <a:spcAft>
                <a:spcPts val="3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f,g. Kính bảo hộ và găng tay bảo hộ có tác dụng tăng mức độ an toàn cho người làm thí nghiệm. Hạn chế sự tiếp xúc giữa mắt và tay của người làm thí nghiệm với hóa chất và các dụng cụ nguy hiểm khác như vụn sắt, vật sắc nhọn.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52725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1889739"/>
              </p:ext>
            </p:extLst>
          </p:nvPr>
        </p:nvGraphicFramePr>
        <p:xfrm>
          <a:off x="914400" y="1257300"/>
          <a:ext cx="16611600" cy="8102474"/>
        </p:xfrm>
        <a:graphic>
          <a:graphicData uri="http://schemas.openxmlformats.org/drawingml/2006/table">
            <a:tbl>
              <a:tblPr bandRow="1">
                <a:tableStyleId>{5C22544A-7EE6-4342-B048-85BDC9FD1C3A}</a:tableStyleId>
              </a:tblPr>
              <a:tblGrid>
                <a:gridCol w="5525358">
                  <a:extLst>
                    <a:ext uri="{9D8B030D-6E8A-4147-A177-3AD203B41FA5}">
                      <a16:colId xmlns:a16="http://schemas.microsoft.com/office/drawing/2014/main" val="3729115371"/>
                    </a:ext>
                  </a:extLst>
                </a:gridCol>
                <a:gridCol w="5512917">
                  <a:extLst>
                    <a:ext uri="{9D8B030D-6E8A-4147-A177-3AD203B41FA5}">
                      <a16:colId xmlns:a16="http://schemas.microsoft.com/office/drawing/2014/main" val="344880263"/>
                    </a:ext>
                  </a:extLst>
                </a:gridCol>
                <a:gridCol w="5573325">
                  <a:extLst>
                    <a:ext uri="{9D8B030D-6E8A-4147-A177-3AD203B41FA5}">
                      <a16:colId xmlns:a16="http://schemas.microsoft.com/office/drawing/2014/main" val="1997602246"/>
                    </a:ext>
                  </a:extLst>
                </a:gridCol>
              </a:tblGrid>
              <a:tr h="122639">
                <a:tc>
                  <a:txBody>
                    <a:bodyPr/>
                    <a:lstStyle/>
                    <a:p>
                      <a:pPr algn="ctr">
                        <a:lnSpc>
                          <a:spcPct val="150000"/>
                        </a:lnSpc>
                        <a:spcBef>
                          <a:spcPts val="300"/>
                        </a:spcBef>
                        <a:spcAft>
                          <a:spcPts val="300"/>
                        </a:spcAft>
                      </a:pPr>
                      <a:r>
                        <a:rPr lang="vi-VN" sz="3600" b="1" dirty="0">
                          <a:effectLst/>
                          <a:latin typeface="Arial" panose="020B0604020202020204" pitchFamily="34" charset="0"/>
                          <a:cs typeface="Arial" panose="020B0604020202020204" pitchFamily="34" charset="0"/>
                        </a:rPr>
                        <a:t>K </a:t>
                      </a:r>
                      <a:endParaRPr lang="en-US" sz="3600" b="1" dirty="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tc>
                  <a:txBody>
                    <a:bodyPr/>
                    <a:lstStyle/>
                    <a:p>
                      <a:pPr algn="ctr">
                        <a:lnSpc>
                          <a:spcPct val="150000"/>
                        </a:lnSpc>
                        <a:spcBef>
                          <a:spcPts val="300"/>
                        </a:spcBef>
                        <a:spcAft>
                          <a:spcPts val="300"/>
                        </a:spcAft>
                      </a:pPr>
                      <a:r>
                        <a:rPr lang="vi-VN" sz="3600" b="1">
                          <a:effectLst/>
                          <a:latin typeface="Arial" panose="020B0604020202020204" pitchFamily="34" charset="0"/>
                          <a:cs typeface="Arial" panose="020B0604020202020204" pitchFamily="34" charset="0"/>
                        </a:rPr>
                        <a:t>W </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tc>
                  <a:txBody>
                    <a:bodyPr/>
                    <a:lstStyle/>
                    <a:p>
                      <a:pPr algn="ctr">
                        <a:lnSpc>
                          <a:spcPct val="150000"/>
                        </a:lnSpc>
                        <a:spcBef>
                          <a:spcPts val="300"/>
                        </a:spcBef>
                        <a:spcAft>
                          <a:spcPts val="300"/>
                        </a:spcAft>
                      </a:pPr>
                      <a:r>
                        <a:rPr lang="vi-VN" sz="3600" b="1">
                          <a:effectLst/>
                          <a:latin typeface="Arial" panose="020B0604020202020204" pitchFamily="34" charset="0"/>
                          <a:cs typeface="Arial" panose="020B0604020202020204" pitchFamily="34" charset="0"/>
                        </a:rPr>
                        <a:t>L</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extLst>
                  <a:ext uri="{0D108BD9-81ED-4DB2-BD59-A6C34878D82A}">
                    <a16:rowId xmlns:a16="http://schemas.microsoft.com/office/drawing/2014/main" val="860416965"/>
                  </a:ext>
                </a:extLst>
              </a:tr>
              <a:tr h="4403324">
                <a:tc>
                  <a:txBody>
                    <a:bodyPr/>
                    <a:lstStyle/>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Khi sử dụng dụng cụ nghiên cứu, thực hành vật lí, cần phải cẩn thận, cần sử dụng đúng cách, đúng mục đích. </a:t>
                      </a:r>
                      <a:endParaRPr lang="en-US" sz="36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Có rất nhiều rủi ro khi nghiên cứu và thực hành thí nghiệm.</a:t>
                      </a:r>
                      <a:endParaRPr lang="en-US" sz="3600" dirty="0">
                        <a:effectLst/>
                        <a:latin typeface="Arial" panose="020B0604020202020204" pitchFamily="34" charset="0"/>
                        <a:cs typeface="Arial" panose="020B0604020202020204" pitchFamily="34" charset="0"/>
                      </a:endParaRPr>
                    </a:p>
                  </a:txBody>
                  <a:tcPr marL="26280" marR="26280" marT="0" marB="0"/>
                </a:tc>
                <a:tc>
                  <a:txBody>
                    <a:bodyPr/>
                    <a:lstStyle/>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Khi nghiên cứu và học tập môn vật lí, cần làm gì để đảm bảo an toàn? Đặc biệt là khi làm việc với chất phóng xạ? </a:t>
                      </a:r>
                      <a:endParaRPr lang="en-US" sz="36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Những quy tắc an toàn trong nghiên cứu và học tập môn vật lí là gì?</a:t>
                      </a:r>
                      <a:endParaRPr lang="en-US" sz="3600" dirty="0">
                        <a:effectLst/>
                        <a:latin typeface="Arial" panose="020B0604020202020204" pitchFamily="34" charset="0"/>
                        <a:cs typeface="Arial" panose="020B0604020202020204" pitchFamily="34" charset="0"/>
                      </a:endParaRPr>
                    </a:p>
                  </a:txBody>
                  <a:tcPr marL="26280" marR="26280" marT="0" marB="0"/>
                </a:tc>
                <a:tc>
                  <a:txBody>
                    <a:bodyPr/>
                    <a:lstStyle/>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Những biện pháp đảm bảo an toàn trong phòng thí nghiệm là: cần chú ý đến những biển cảnh bảo, những quy định an toàn có sẵn phòng thí nghiệm.</a:t>
                      </a:r>
                      <a:endParaRPr lang="en-US" sz="36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Cần sử dụng dụng cụ thí nghiệm đúng mục đích, đúng quy định. </a:t>
                      </a:r>
                      <a:endParaRPr lang="en-US" sz="3600" dirty="0">
                        <a:effectLst/>
                        <a:latin typeface="Arial" panose="020B0604020202020204" pitchFamily="34" charset="0"/>
                        <a:cs typeface="Arial" panose="020B0604020202020204" pitchFamily="34" charset="0"/>
                      </a:endParaRPr>
                    </a:p>
                  </a:txBody>
                  <a:tcPr marL="26280" marR="26280" marT="0" marB="0"/>
                </a:tc>
                <a:extLst>
                  <a:ext uri="{0D108BD9-81ED-4DB2-BD59-A6C34878D82A}">
                    <a16:rowId xmlns:a16="http://schemas.microsoft.com/office/drawing/2014/main" val="3357922172"/>
                  </a:ext>
                </a:extLst>
              </a:tr>
            </a:tbl>
          </a:graphicData>
        </a:graphic>
      </p:graphicFrame>
    </p:spTree>
    <p:extLst>
      <p:ext uri="{BB962C8B-B14F-4D97-AF65-F5344CB8AC3E}">
        <p14:creationId xmlns:p14="http://schemas.microsoft.com/office/powerpoint/2010/main" val="42117172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30746767"/>
              </p:ext>
            </p:extLst>
          </p:nvPr>
        </p:nvGraphicFramePr>
        <p:xfrm>
          <a:off x="762000" y="1028700"/>
          <a:ext cx="16840200" cy="8178674"/>
        </p:xfrm>
        <a:graphic>
          <a:graphicData uri="http://schemas.openxmlformats.org/drawingml/2006/table">
            <a:tbl>
              <a:tblPr bandRow="1">
                <a:tableStyleId>{5C22544A-7EE6-4342-B048-85BDC9FD1C3A}</a:tableStyleId>
              </a:tblPr>
              <a:tblGrid>
                <a:gridCol w="5601395">
                  <a:extLst>
                    <a:ext uri="{9D8B030D-6E8A-4147-A177-3AD203B41FA5}">
                      <a16:colId xmlns:a16="http://schemas.microsoft.com/office/drawing/2014/main" val="3729115371"/>
                    </a:ext>
                  </a:extLst>
                </a:gridCol>
                <a:gridCol w="5588783">
                  <a:extLst>
                    <a:ext uri="{9D8B030D-6E8A-4147-A177-3AD203B41FA5}">
                      <a16:colId xmlns:a16="http://schemas.microsoft.com/office/drawing/2014/main" val="344880263"/>
                    </a:ext>
                  </a:extLst>
                </a:gridCol>
                <a:gridCol w="5650022">
                  <a:extLst>
                    <a:ext uri="{9D8B030D-6E8A-4147-A177-3AD203B41FA5}">
                      <a16:colId xmlns:a16="http://schemas.microsoft.com/office/drawing/2014/main" val="1997602246"/>
                    </a:ext>
                  </a:extLst>
                </a:gridCol>
              </a:tblGrid>
              <a:tr h="122639">
                <a:tc>
                  <a:txBody>
                    <a:bodyPr/>
                    <a:lstStyle/>
                    <a:p>
                      <a:pPr algn="ctr">
                        <a:lnSpc>
                          <a:spcPct val="150000"/>
                        </a:lnSpc>
                        <a:spcBef>
                          <a:spcPts val="300"/>
                        </a:spcBef>
                        <a:spcAft>
                          <a:spcPts val="300"/>
                        </a:spcAft>
                      </a:pPr>
                      <a:r>
                        <a:rPr lang="vi-VN" sz="3600">
                          <a:effectLst/>
                          <a:latin typeface="Arial" panose="020B0604020202020204" pitchFamily="34" charset="0"/>
                          <a:cs typeface="Arial" panose="020B0604020202020204" pitchFamily="34" charset="0"/>
                        </a:rPr>
                        <a:t>K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tc>
                  <a:txBody>
                    <a:bodyPr/>
                    <a:lstStyle/>
                    <a:p>
                      <a:pPr algn="ctr">
                        <a:lnSpc>
                          <a:spcPct val="150000"/>
                        </a:lnSpc>
                        <a:spcBef>
                          <a:spcPts val="300"/>
                        </a:spcBef>
                        <a:spcAft>
                          <a:spcPts val="300"/>
                        </a:spcAft>
                      </a:pPr>
                      <a:r>
                        <a:rPr lang="vi-VN" sz="3600">
                          <a:effectLst/>
                          <a:latin typeface="Arial" panose="020B0604020202020204" pitchFamily="34" charset="0"/>
                          <a:cs typeface="Arial" panose="020B0604020202020204" pitchFamily="34" charset="0"/>
                        </a:rPr>
                        <a:t>W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tc>
                  <a:txBody>
                    <a:bodyPr/>
                    <a:lstStyle/>
                    <a:p>
                      <a:pPr algn="ctr">
                        <a:lnSpc>
                          <a:spcPct val="150000"/>
                        </a:lnSpc>
                        <a:spcBef>
                          <a:spcPts val="300"/>
                        </a:spcBef>
                        <a:spcAft>
                          <a:spcPts val="300"/>
                        </a:spcAft>
                      </a:pPr>
                      <a:r>
                        <a:rPr lang="vi-VN" sz="3600">
                          <a:effectLst/>
                          <a:latin typeface="Arial" panose="020B0604020202020204" pitchFamily="34" charset="0"/>
                          <a:cs typeface="Arial" panose="020B0604020202020204" pitchFamily="34" charset="0"/>
                        </a:rPr>
                        <a:t>L</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extLst>
                  <a:ext uri="{0D108BD9-81ED-4DB2-BD59-A6C34878D82A}">
                    <a16:rowId xmlns:a16="http://schemas.microsoft.com/office/drawing/2014/main" val="860416965"/>
                  </a:ext>
                </a:extLst>
              </a:tr>
              <a:tr h="4403324">
                <a:tc>
                  <a:txBody>
                    <a:bodyPr/>
                    <a:lstStyle/>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Có các biển cảnh báo an toàn ở phòng thí nghiệm, hoặc trên các dụng cụ.</a:t>
                      </a:r>
                      <a:endParaRPr lang="en-US" sz="36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Có bảng các quy tắc an toàn trong phòng thực hành.</a:t>
                      </a:r>
                      <a:endParaRPr lang="en-US" sz="36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Cần có các biện pháp bảo vệ an toàn khi có sự cố xảy ra.</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tc>
                  <a:txBody>
                    <a:bodyPr/>
                    <a:lstStyle/>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Những rủi ro, khi làm việc trong phòng thí nghiệm là gì? </a:t>
                      </a:r>
                      <a:endParaRPr lang="en-US" sz="36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Những biện pháp an toàn đề phòng những rủi ro có thể có trong phòng thí nghiệm là gì?</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tc>
                  <a:txBody>
                    <a:bodyPr/>
                    <a:lstStyle/>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Cần có đồ bảo hộ khi làm thí nghiệm dặc biệt là khi làm việc với chất phóng xạ.</a:t>
                      </a:r>
                      <a:endParaRPr lang="en-US" sz="36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Những rủi ro trong khi làm thí nghiệm: bị điện giật, chập cháy nguồn điện, bị vật sắc nhọn gây tổn thương….</a:t>
                      </a:r>
                      <a:endParaRPr lang="en-US" sz="3600" dirty="0">
                        <a:effectLst/>
                        <a:latin typeface="Arial" panose="020B0604020202020204" pitchFamily="34" charset="0"/>
                        <a:cs typeface="Arial" panose="020B0604020202020204" pitchFamily="34" charset="0"/>
                      </a:endParaRPr>
                    </a:p>
                  </a:txBody>
                  <a:tcPr marL="26280" marR="26280" marT="0" marB="0"/>
                </a:tc>
                <a:extLst>
                  <a:ext uri="{0D108BD9-81ED-4DB2-BD59-A6C34878D82A}">
                    <a16:rowId xmlns:a16="http://schemas.microsoft.com/office/drawing/2014/main" val="3357922172"/>
                  </a:ext>
                </a:extLst>
              </a:tr>
            </a:tbl>
          </a:graphicData>
        </a:graphic>
      </p:graphicFrame>
    </p:spTree>
    <p:extLst>
      <p:ext uri="{BB962C8B-B14F-4D97-AF65-F5344CB8AC3E}">
        <p14:creationId xmlns:p14="http://schemas.microsoft.com/office/powerpoint/2010/main" val="3913848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9" name="Rounded Rectangle 8"/>
          <p:cNvSpPr/>
          <p:nvPr/>
        </p:nvSpPr>
        <p:spPr>
          <a:xfrm>
            <a:off x="9296400" y="2476500"/>
            <a:ext cx="8458200" cy="5105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srcRect/>
          <a:stretch>
            <a:fillRect/>
          </a:stretch>
        </p:blipFill>
        <p:spPr>
          <a:xfrm>
            <a:off x="685800" y="1104900"/>
            <a:ext cx="8429808" cy="8229600"/>
          </a:xfrm>
          <a:prstGeom prst="rect">
            <a:avLst/>
          </a:prstGeom>
        </p:spPr>
      </p:pic>
      <p:sp>
        <p:nvSpPr>
          <p:cNvPr id="7" name="Rectangle 6"/>
          <p:cNvSpPr/>
          <p:nvPr/>
        </p:nvSpPr>
        <p:spPr>
          <a:xfrm>
            <a:off x="9753600" y="3136374"/>
            <a:ext cx="7543800" cy="378565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cần phải lưu ý đến những nguyên tắc nào để đảm bảo an toàn cho bản thân và cộng đồng trong quá trình làm thực hành?</a:t>
            </a:r>
            <a:endParaRPr lang="en-US" sz="40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0897657"/>
              </p:ext>
            </p:extLst>
          </p:nvPr>
        </p:nvGraphicFramePr>
        <p:xfrm>
          <a:off x="1143000" y="800100"/>
          <a:ext cx="16535400" cy="8331074"/>
        </p:xfrm>
        <a:graphic>
          <a:graphicData uri="http://schemas.openxmlformats.org/drawingml/2006/table">
            <a:tbl>
              <a:tblPr bandRow="1">
                <a:tableStyleId>{5C22544A-7EE6-4342-B048-85BDC9FD1C3A}</a:tableStyleId>
              </a:tblPr>
              <a:tblGrid>
                <a:gridCol w="3048000">
                  <a:extLst>
                    <a:ext uri="{9D8B030D-6E8A-4147-A177-3AD203B41FA5}">
                      <a16:colId xmlns:a16="http://schemas.microsoft.com/office/drawing/2014/main" val="3729115371"/>
                    </a:ext>
                  </a:extLst>
                </a:gridCol>
                <a:gridCol w="3200400">
                  <a:extLst>
                    <a:ext uri="{9D8B030D-6E8A-4147-A177-3AD203B41FA5}">
                      <a16:colId xmlns:a16="http://schemas.microsoft.com/office/drawing/2014/main" val="344880263"/>
                    </a:ext>
                  </a:extLst>
                </a:gridCol>
                <a:gridCol w="10287000">
                  <a:extLst>
                    <a:ext uri="{9D8B030D-6E8A-4147-A177-3AD203B41FA5}">
                      <a16:colId xmlns:a16="http://schemas.microsoft.com/office/drawing/2014/main" val="1997602246"/>
                    </a:ext>
                  </a:extLst>
                </a:gridCol>
              </a:tblGrid>
              <a:tr h="122639">
                <a:tc>
                  <a:txBody>
                    <a:bodyPr/>
                    <a:lstStyle/>
                    <a:p>
                      <a:pPr algn="ctr">
                        <a:lnSpc>
                          <a:spcPct val="150000"/>
                        </a:lnSpc>
                        <a:spcBef>
                          <a:spcPts val="300"/>
                        </a:spcBef>
                        <a:spcAft>
                          <a:spcPts val="300"/>
                        </a:spcAft>
                      </a:pPr>
                      <a:r>
                        <a:rPr lang="vi-VN" sz="3600">
                          <a:effectLst/>
                          <a:latin typeface="Arial" panose="020B0604020202020204" pitchFamily="34" charset="0"/>
                          <a:cs typeface="Arial" panose="020B0604020202020204" pitchFamily="34" charset="0"/>
                        </a:rPr>
                        <a:t>K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tc>
                  <a:txBody>
                    <a:bodyPr/>
                    <a:lstStyle/>
                    <a:p>
                      <a:pPr algn="ctr">
                        <a:lnSpc>
                          <a:spcPct val="150000"/>
                        </a:lnSpc>
                        <a:spcBef>
                          <a:spcPts val="300"/>
                        </a:spcBef>
                        <a:spcAft>
                          <a:spcPts val="300"/>
                        </a:spcAft>
                      </a:pPr>
                      <a:r>
                        <a:rPr lang="vi-VN" sz="3600">
                          <a:effectLst/>
                          <a:latin typeface="Arial" panose="020B0604020202020204" pitchFamily="34" charset="0"/>
                          <a:cs typeface="Arial" panose="020B0604020202020204" pitchFamily="34" charset="0"/>
                        </a:rPr>
                        <a:t>W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tc>
                  <a:txBody>
                    <a:bodyPr/>
                    <a:lstStyle/>
                    <a:p>
                      <a:pPr algn="ctr">
                        <a:lnSpc>
                          <a:spcPct val="150000"/>
                        </a:lnSpc>
                        <a:spcBef>
                          <a:spcPts val="300"/>
                        </a:spcBef>
                        <a:spcAft>
                          <a:spcPts val="300"/>
                        </a:spcAft>
                      </a:pPr>
                      <a:r>
                        <a:rPr lang="vi-VN" sz="3600">
                          <a:effectLst/>
                          <a:latin typeface="Arial" panose="020B0604020202020204" pitchFamily="34" charset="0"/>
                          <a:cs typeface="Arial" panose="020B0604020202020204" pitchFamily="34" charset="0"/>
                        </a:rPr>
                        <a:t>L</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extLst>
                  <a:ext uri="{0D108BD9-81ED-4DB2-BD59-A6C34878D82A}">
                    <a16:rowId xmlns:a16="http://schemas.microsoft.com/office/drawing/2014/main" val="860416965"/>
                  </a:ext>
                </a:extLst>
              </a:tr>
              <a:tr h="4403324">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tc>
                  <a:txBody>
                    <a:bodyPr/>
                    <a:lstStyle/>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Biện pháp an toàn: </a:t>
                      </a:r>
                      <a:endParaRPr lang="en-US" sz="36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Trong quá trình làm thí nghiệm cần giữ khoảng cách an toàn với nguồn điện. </a:t>
                      </a:r>
                      <a:endParaRPr lang="en-US" sz="36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Mặc đồ bảo hộ khi làm việc với chất phóng xạ.</a:t>
                      </a:r>
                      <a:endParaRPr lang="en-US" sz="36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Cần hiểu rõ mục đích và cách sử dụng của từng dụng cụ để thao tác cho đúng, tránh gây sự cố không đáng có.</a:t>
                      </a:r>
                      <a:endParaRPr lang="en-US" sz="36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 Sau khi làm thí nghiệm cần đặt để dụng cụ đúng vị trí, vệ sinh phòng thí nghiệm sạch sẽ.</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6280" marR="26280" marT="0" marB="0"/>
                </a:tc>
                <a:extLst>
                  <a:ext uri="{0D108BD9-81ED-4DB2-BD59-A6C34878D82A}">
                    <a16:rowId xmlns:a16="http://schemas.microsoft.com/office/drawing/2014/main" val="3357922172"/>
                  </a:ext>
                </a:extLst>
              </a:tr>
            </a:tbl>
          </a:graphicData>
        </a:graphic>
      </p:graphicFrame>
    </p:spTree>
    <p:extLst>
      <p:ext uri="{BB962C8B-B14F-4D97-AF65-F5344CB8AC3E}">
        <p14:creationId xmlns:p14="http://schemas.microsoft.com/office/powerpoint/2010/main" val="30430002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Rectangle 2"/>
          <p:cNvSpPr/>
          <p:nvPr/>
        </p:nvSpPr>
        <p:spPr>
          <a:xfrm>
            <a:off x="7162800" y="75257"/>
            <a:ext cx="4564070" cy="1410643"/>
          </a:xfrm>
          <a:prstGeom prst="rect">
            <a:avLst/>
          </a:prstGeom>
        </p:spPr>
        <p:txBody>
          <a:bodyPr wrap="none">
            <a:spAutoFit/>
          </a:bodyPr>
          <a:lstStyle/>
          <a:p>
            <a:pPr algn="ctr">
              <a:lnSpc>
                <a:spcPct val="150000"/>
              </a:lnSpc>
            </a:pPr>
            <a:r>
              <a:rPr lang="vi-VN" sz="6400" b="1" dirty="0">
                <a:solidFill>
                  <a:srgbClr val="FF0000"/>
                </a:solidFill>
                <a:ea typeface="Times New Roman" panose="02020603050405020304" pitchFamily="18" charset="0"/>
              </a:rPr>
              <a:t>VẬN DỤNG</a:t>
            </a:r>
            <a:endParaRPr lang="en-US" sz="6400" dirty="0">
              <a:solidFill>
                <a:srgbClr val="FF0000"/>
              </a:solidFill>
            </a:endParaRPr>
          </a:p>
        </p:txBody>
      </p:sp>
      <p:sp>
        <p:nvSpPr>
          <p:cNvPr id="5" name="Rectangle 4"/>
          <p:cNvSpPr/>
          <p:nvPr/>
        </p:nvSpPr>
        <p:spPr>
          <a:xfrm>
            <a:off x="1828800" y="1943100"/>
            <a:ext cx="15588374" cy="1824923"/>
          </a:xfrm>
          <a:prstGeom prst="rect">
            <a:avLst/>
          </a:prstGeom>
        </p:spPr>
        <p:txBody>
          <a:bodyPr wrap="square">
            <a:spAutoFit/>
          </a:bodyPr>
          <a:lstStyle/>
          <a:p>
            <a:pPr algn="ctr">
              <a:lnSpc>
                <a:spcPct val="150000"/>
              </a:lnSpc>
              <a:spcBef>
                <a:spcPts val="300"/>
              </a:spcBef>
              <a:spcAft>
                <a:spcPts val="300"/>
              </a:spcAft>
            </a:pPr>
            <a:r>
              <a:rPr lang="vi-VN"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BTVN :</a:t>
            </a:r>
            <a:r>
              <a:rPr lang="vi-VN"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4000" dirty="0">
                <a:latin typeface="Arial" panose="020B0604020202020204" pitchFamily="34" charset="0"/>
                <a:ea typeface="Times New Roman" panose="02020603050405020304" pitchFamily="18" charset="0"/>
                <a:cs typeface="Arial" panose="020B0604020202020204" pitchFamily="34" charset="0"/>
              </a:rPr>
              <a:t>Hãy thiết kế bảng hướng dẫn quy tắc an toàn trong phòng thí nghiệm vật lí.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295400" y="3904700"/>
            <a:ext cx="15849600" cy="5016758"/>
          </a:xfrm>
          <a:prstGeom prst="rect">
            <a:avLst/>
          </a:prstGeom>
        </p:spPr>
        <p:txBody>
          <a:bodyPr wrap="square">
            <a:spAutoFit/>
          </a:bodyPr>
          <a:lstStyle/>
          <a:p>
            <a:pPr>
              <a:lnSpc>
                <a:spcPct val="150000"/>
              </a:lnSpc>
              <a:spcBef>
                <a:spcPts val="300"/>
              </a:spcBef>
              <a:spcAft>
                <a:spcPts val="300"/>
              </a:spcAft>
            </a:pPr>
            <a:r>
              <a:rPr lang="vi-VN"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Gợi ý trả lời:</a:t>
            </a:r>
            <a:endPar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300"/>
              </a:spcBef>
              <a:spcAft>
                <a:spcPts val="300"/>
              </a:spcAft>
              <a:buFont typeface="Arial" panose="020B0604020202020204" pitchFamily="34" charset="0"/>
              <a:buChar char="•"/>
            </a:pPr>
            <a:r>
              <a:rPr lang="vi-VN" sz="4000" dirty="0">
                <a:latin typeface="Arial" panose="020B0604020202020204" pitchFamily="34" charset="0"/>
                <a:ea typeface="Times New Roman" panose="02020603050405020304" pitchFamily="18" charset="0"/>
                <a:cs typeface="Arial" panose="020B0604020202020204" pitchFamily="34" charset="0"/>
              </a:rPr>
              <a:t>Luôn giữ khu vực làm thí nghiệm ngăn nắp, sạch sẽ</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300"/>
              </a:spcBef>
              <a:spcAft>
                <a:spcPts val="300"/>
              </a:spcAft>
              <a:buFont typeface="Arial" panose="020B0604020202020204" pitchFamily="34" charset="0"/>
              <a:buChar char="•"/>
            </a:pPr>
            <a:r>
              <a:rPr lang="vi-VN" sz="4000" dirty="0">
                <a:latin typeface="Arial" panose="020B0604020202020204" pitchFamily="34" charset="0"/>
                <a:ea typeface="Times New Roman" panose="02020603050405020304" pitchFamily="18" charset="0"/>
                <a:cs typeface="Arial" panose="020B0604020202020204" pitchFamily="34" charset="0"/>
              </a:rPr>
              <a:t>Không được tự ý khởi động hệ thống điện ở các bàn thí nghiệm.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300"/>
              </a:spcBef>
              <a:spcAft>
                <a:spcPts val="300"/>
              </a:spcAft>
              <a:buFont typeface="Arial" panose="020B0604020202020204" pitchFamily="34" charset="0"/>
              <a:buChar char="•"/>
            </a:pPr>
            <a:r>
              <a:rPr lang="vi-VN" sz="4000" dirty="0">
                <a:latin typeface="Arial" panose="020B0604020202020204" pitchFamily="34" charset="0"/>
                <a:ea typeface="Times New Roman" panose="02020603050405020304" pitchFamily="18" charset="0"/>
                <a:cs typeface="Arial" panose="020B0604020202020204" pitchFamily="34" charset="0"/>
              </a:rPr>
              <a:t>Sử dụng dụng cụ đúng quy định để đảm bảo tính an toàn.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300"/>
              </a:spcBef>
              <a:spcAft>
                <a:spcPts val="300"/>
              </a:spcAft>
              <a:buFont typeface="Arial" panose="020B0604020202020204" pitchFamily="34" charset="0"/>
              <a:buChar char="•"/>
            </a:pPr>
            <a:r>
              <a:rPr lang="vi-VN" sz="4000" dirty="0">
                <a:latin typeface="Arial" panose="020B0604020202020204" pitchFamily="34" charset="0"/>
                <a:ea typeface="Times New Roman" panose="02020603050405020304" pitchFamily="18" charset="0"/>
                <a:cs typeface="Arial" panose="020B0604020202020204" pitchFamily="34" charset="0"/>
              </a:rPr>
              <a:t>Luôn mặc đồ bảo hộ khi làm việc với chất phóng xạ.)</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798391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lowchart: Alternate Process 1"/>
          <p:cNvSpPr/>
          <p:nvPr/>
        </p:nvSpPr>
        <p:spPr>
          <a:xfrm>
            <a:off x="1931715" y="1201078"/>
            <a:ext cx="14222685" cy="7643306"/>
          </a:xfrm>
          <a:prstGeom prst="flowChartAlternateProcess">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3"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3412007">
            <a:off x="-1253070" y="6222228"/>
            <a:ext cx="2506139" cy="6072144"/>
          </a:xfrm>
          <a:prstGeom prst="rect">
            <a:avLst/>
          </a:prstGeom>
        </p:spPr>
      </p:pic>
      <p:pic>
        <p:nvPicPr>
          <p:cNvPr id="4" name="Picture 9"/>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7365178">
            <a:off x="17119108" y="6105624"/>
            <a:ext cx="2838056" cy="6876348"/>
          </a:xfrm>
          <a:prstGeom prst="rect">
            <a:avLst/>
          </a:prstGeom>
        </p:spPr>
      </p:pic>
      <p:pic>
        <p:nvPicPr>
          <p:cNvPr id="5" name="Picture 10"/>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5458571" y="-515383"/>
            <a:ext cx="3601458" cy="3126266"/>
          </a:xfrm>
          <a:prstGeom prst="rect">
            <a:avLst/>
          </a:prstGeom>
        </p:spPr>
      </p:pic>
      <p:pic>
        <p:nvPicPr>
          <p:cNvPr id="6" name="Picture 11"/>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72029" y="-515383"/>
            <a:ext cx="3601458" cy="3126266"/>
          </a:xfrm>
          <a:prstGeom prst="rect">
            <a:avLst/>
          </a:prstGeom>
        </p:spPr>
      </p:pic>
      <p:pic>
        <p:nvPicPr>
          <p:cNvPr id="7" name="Picture 1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187719" y="7331909"/>
            <a:ext cx="1698771" cy="1182962"/>
          </a:xfrm>
          <a:prstGeom prst="rect">
            <a:avLst/>
          </a:prstGeom>
        </p:spPr>
      </p:pic>
      <p:sp>
        <p:nvSpPr>
          <p:cNvPr id="8" name="Google Shape;2902;p52"/>
          <p:cNvSpPr txBox="1">
            <a:spLocks/>
          </p:cNvSpPr>
          <p:nvPr/>
        </p:nvSpPr>
        <p:spPr>
          <a:xfrm>
            <a:off x="2491830" y="1734479"/>
            <a:ext cx="12595584" cy="822388"/>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6000" b="1" dirty="0">
                <a:latin typeface="Arial" panose="020B0604020202020204" pitchFamily="34" charset="0"/>
                <a:cs typeface="Arial" panose="020B0604020202020204" pitchFamily="34" charset="0"/>
              </a:rPr>
              <a:t>HƯỚNG DẪN VỀ NHÀ</a:t>
            </a:r>
          </a:p>
        </p:txBody>
      </p:sp>
      <p:grpSp>
        <p:nvGrpSpPr>
          <p:cNvPr id="9" name="Google Shape;2907;p52"/>
          <p:cNvGrpSpPr/>
          <p:nvPr/>
        </p:nvGrpSpPr>
        <p:grpSpPr>
          <a:xfrm>
            <a:off x="3967039" y="3324259"/>
            <a:ext cx="697607" cy="934072"/>
            <a:chOff x="3601939" y="4161192"/>
            <a:chExt cx="275178" cy="388912"/>
          </a:xfrm>
        </p:grpSpPr>
        <p:sp>
          <p:nvSpPr>
            <p:cNvPr id="10" name="Google Shape;2908;p52"/>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1" name="Google Shape;2909;p52"/>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2" name="Google Shape;2910;p52"/>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3" name="Google Shape;2911;p52"/>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4" name="Google Shape;2912;p52"/>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5" name="Google Shape;2913;p52"/>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6" name="Google Shape;2914;p52"/>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7" name="Google Shape;2915;p52"/>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8" name="Google Shape;2916;p52"/>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9" name="Google Shape;2917;p52"/>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nvGrpSpPr>
          <p:cNvPr id="20" name="Google Shape;2918;p52"/>
          <p:cNvGrpSpPr/>
          <p:nvPr/>
        </p:nvGrpSpPr>
        <p:grpSpPr>
          <a:xfrm>
            <a:off x="8283442" y="3274317"/>
            <a:ext cx="999873" cy="911306"/>
            <a:chOff x="5812588" y="2708991"/>
            <a:chExt cx="612637" cy="597721"/>
          </a:xfrm>
        </p:grpSpPr>
        <p:sp>
          <p:nvSpPr>
            <p:cNvPr id="21" name="Google Shape;2919;p52"/>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nvGrpSpPr>
            <p:cNvPr id="22" name="Google Shape;2920;p52"/>
            <p:cNvGrpSpPr/>
            <p:nvPr/>
          </p:nvGrpSpPr>
          <p:grpSpPr>
            <a:xfrm>
              <a:off x="5812588" y="2708991"/>
              <a:ext cx="612637" cy="597721"/>
              <a:chOff x="5802038" y="2708991"/>
              <a:chExt cx="612637" cy="597721"/>
            </a:xfrm>
          </p:grpSpPr>
          <p:sp>
            <p:nvSpPr>
              <p:cNvPr id="23" name="Google Shape;2921;p52"/>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4" name="Google Shape;2922;p52"/>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5" name="Google Shape;2923;p52"/>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6" name="Google Shape;2924;p52"/>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7" name="Google Shape;2925;p52"/>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8" name="Google Shape;2926;p52"/>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9" name="Google Shape;2927;p52"/>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0" name="Google Shape;2928;p52"/>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1" name="Google Shape;2929;p52"/>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grpSp>
        <p:nvGrpSpPr>
          <p:cNvPr id="32" name="Google Shape;3053;p54"/>
          <p:cNvGrpSpPr/>
          <p:nvPr/>
        </p:nvGrpSpPr>
        <p:grpSpPr>
          <a:xfrm>
            <a:off x="13148713" y="3226628"/>
            <a:ext cx="999868" cy="934073"/>
            <a:chOff x="3508282" y="3810341"/>
            <a:chExt cx="351644" cy="351959"/>
          </a:xfrm>
        </p:grpSpPr>
        <p:sp>
          <p:nvSpPr>
            <p:cNvPr id="33" name="Google Shape;3054;p54"/>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4" name="Google Shape;3055;p54"/>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5" name="Google Shape;3056;p54"/>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6" name="Google Shape;3057;p54"/>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7" name="Google Shape;3058;p54"/>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8" name="Google Shape;3059;p54"/>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9" name="Google Shape;3060;p54"/>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0" name="Google Shape;3061;p54"/>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1" name="Google Shape;3062;p54"/>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2" name="Google Shape;3063;p54"/>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3" name="Google Shape;3064;p54"/>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4" name="Google Shape;3065;p54"/>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5" name="Google Shape;3066;p54"/>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sp>
        <p:nvSpPr>
          <p:cNvPr id="46" name="Rectangle 45"/>
          <p:cNvSpPr/>
          <p:nvPr/>
        </p:nvSpPr>
        <p:spPr>
          <a:xfrm>
            <a:off x="2257599" y="4651080"/>
            <a:ext cx="3937382" cy="5597820"/>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nhớ</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47" name="Rectangle 46"/>
          <p:cNvSpPr/>
          <p:nvPr/>
        </p:nvSpPr>
        <p:spPr>
          <a:xfrm>
            <a:off x="6951597" y="4645391"/>
            <a:ext cx="3835259" cy="5597820"/>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SGK</a:t>
            </a:r>
          </a:p>
        </p:txBody>
      </p:sp>
      <p:sp>
        <p:nvSpPr>
          <p:cNvPr id="48" name="Rectangle 47"/>
          <p:cNvSpPr/>
          <p:nvPr/>
        </p:nvSpPr>
        <p:spPr>
          <a:xfrm>
            <a:off x="11187366" y="4612929"/>
            <a:ext cx="4916262" cy="286232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a:t>
            </a:r>
          </a:p>
        </p:txBody>
      </p:sp>
      <p:pic>
        <p:nvPicPr>
          <p:cNvPr id="49"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3065016" y="-22748"/>
            <a:ext cx="1785043" cy="1626012"/>
          </a:xfrm>
          <a:prstGeom prst="rect">
            <a:avLst/>
          </a:prstGeom>
        </p:spPr>
      </p:pic>
    </p:spTree>
    <p:extLst>
      <p:ext uri="{BB962C8B-B14F-4D97-AF65-F5344CB8AC3E}">
        <p14:creationId xmlns:p14="http://schemas.microsoft.com/office/powerpoint/2010/main" val="38966471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6" grpId="0"/>
      <p:bldP spid="47" grpId="0"/>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4000"/>
          </a:blip>
          <a:srcRect t="7786" b="7786"/>
          <a:stretch>
            <a:fillRect/>
          </a:stretch>
        </p:blipFill>
        <p:spPr>
          <a:xfrm>
            <a:off x="0" y="0"/>
            <a:ext cx="18288000" cy="10287000"/>
          </a:xfrm>
          <a:prstGeom prst="rect">
            <a:avLst/>
          </a:prstGeom>
        </p:spPr>
      </p:pic>
      <p:grpSp>
        <p:nvGrpSpPr>
          <p:cNvPr id="4" name="Group 4"/>
          <p:cNvGrpSpPr/>
          <p:nvPr/>
        </p:nvGrpSpPr>
        <p:grpSpPr>
          <a:xfrm>
            <a:off x="1676607" y="2644124"/>
            <a:ext cx="14605832" cy="5634745"/>
            <a:chOff x="-73099" y="29045"/>
            <a:chExt cx="7620000" cy="2939700"/>
          </a:xfrm>
        </p:grpSpPr>
        <p:sp>
          <p:nvSpPr>
            <p:cNvPr id="5" name="Freeform 5"/>
            <p:cNvSpPr/>
            <p:nvPr/>
          </p:nvSpPr>
          <p:spPr>
            <a:xfrm>
              <a:off x="-73099" y="29045"/>
              <a:ext cx="7620000" cy="2939700"/>
            </a:xfrm>
            <a:custGeom>
              <a:avLst/>
              <a:gdLst/>
              <a:ahLst/>
              <a:cxnLst/>
              <a:rect l="l" t="t" r="r" b="b"/>
              <a:pathLst>
                <a:path w="7620000" h="2939700">
                  <a:moveTo>
                    <a:pt x="7620000" y="2081180"/>
                  </a:moveTo>
                  <a:lnTo>
                    <a:pt x="7620000" y="222250"/>
                  </a:lnTo>
                  <a:cubicBezTo>
                    <a:pt x="7620000" y="100330"/>
                    <a:pt x="7519670" y="0"/>
                    <a:pt x="7397750" y="0"/>
                  </a:cubicBezTo>
                  <a:lnTo>
                    <a:pt x="222250" y="0"/>
                  </a:lnTo>
                  <a:cubicBezTo>
                    <a:pt x="100330" y="0"/>
                    <a:pt x="0" y="100330"/>
                    <a:pt x="0" y="222250"/>
                  </a:cubicBezTo>
                  <a:lnTo>
                    <a:pt x="0" y="2079910"/>
                  </a:lnTo>
                  <a:cubicBezTo>
                    <a:pt x="0" y="2203100"/>
                    <a:pt x="100330" y="2302160"/>
                    <a:pt x="222250" y="2302160"/>
                  </a:cubicBezTo>
                  <a:lnTo>
                    <a:pt x="3547110" y="2302160"/>
                  </a:lnTo>
                  <a:lnTo>
                    <a:pt x="3808730" y="2939700"/>
                  </a:lnTo>
                  <a:lnTo>
                    <a:pt x="4070350" y="2302160"/>
                  </a:lnTo>
                  <a:lnTo>
                    <a:pt x="7395210" y="2302160"/>
                  </a:lnTo>
                  <a:cubicBezTo>
                    <a:pt x="7519670" y="2303430"/>
                    <a:pt x="7620000" y="2204370"/>
                    <a:pt x="7620000" y="2081180"/>
                  </a:cubicBezTo>
                  <a:lnTo>
                    <a:pt x="7620000" y="2081180"/>
                  </a:lnTo>
                  <a:close/>
                </a:path>
              </a:pathLst>
            </a:custGeom>
            <a:solidFill>
              <a:schemeClr val="accent6">
                <a:lumMod val="40000"/>
                <a:lumOff val="60000"/>
              </a:schemeClr>
            </a:solidFill>
          </p:spPr>
        </p:sp>
      </p:grpSp>
      <p:pic>
        <p:nvPicPr>
          <p:cNvPr id="6" name="Picture 2"/>
          <p:cNvPicPr>
            <a:picLocks noChangeAspect="1"/>
          </p:cNvPicPr>
          <p:nvPr/>
        </p:nvPicPr>
        <p:blipFill>
          <a:blip r:embed="rId3"/>
          <a:srcRect/>
          <a:stretch>
            <a:fillRect/>
          </a:stretch>
        </p:blipFill>
        <p:spPr>
          <a:xfrm>
            <a:off x="15149795" y="76294"/>
            <a:ext cx="3138205" cy="3170738"/>
          </a:xfrm>
          <a:prstGeom prst="rect">
            <a:avLst/>
          </a:prstGeom>
        </p:spPr>
      </p:pic>
      <p:pic>
        <p:nvPicPr>
          <p:cNvPr id="7" name="Picture 4"/>
          <p:cNvPicPr>
            <a:picLocks noChangeAspect="1"/>
          </p:cNvPicPr>
          <p:nvPr/>
        </p:nvPicPr>
        <p:blipFill>
          <a:blip r:embed="rId4"/>
          <a:srcRect/>
          <a:stretch>
            <a:fillRect/>
          </a:stretch>
        </p:blipFill>
        <p:spPr>
          <a:xfrm>
            <a:off x="15849600" y="6972300"/>
            <a:ext cx="2058137" cy="3253972"/>
          </a:xfrm>
          <a:prstGeom prst="rect">
            <a:avLst/>
          </a:prstGeom>
        </p:spPr>
      </p:pic>
      <p:pic>
        <p:nvPicPr>
          <p:cNvPr id="8" name="Picture 3"/>
          <p:cNvPicPr>
            <a:picLocks noChangeAspect="1"/>
          </p:cNvPicPr>
          <p:nvPr/>
        </p:nvPicPr>
        <p:blipFill>
          <a:blip r:embed="rId5"/>
          <a:srcRect/>
          <a:stretch>
            <a:fillRect/>
          </a:stretch>
        </p:blipFill>
        <p:spPr>
          <a:xfrm>
            <a:off x="0" y="7456219"/>
            <a:ext cx="2835910" cy="2716565"/>
          </a:xfrm>
          <a:prstGeom prst="rect">
            <a:avLst/>
          </a:prstGeom>
        </p:spPr>
      </p:pic>
      <p:pic>
        <p:nvPicPr>
          <p:cNvPr id="9" name="Picture 4"/>
          <p:cNvPicPr>
            <a:picLocks noChangeAspect="1"/>
          </p:cNvPicPr>
          <p:nvPr/>
        </p:nvPicPr>
        <p:blipFill>
          <a:blip r:embed="rId6"/>
          <a:srcRect/>
          <a:stretch>
            <a:fillRect/>
          </a:stretch>
        </p:blipFill>
        <p:spPr>
          <a:xfrm>
            <a:off x="0" y="76294"/>
            <a:ext cx="3353215" cy="2737061"/>
          </a:xfrm>
          <a:prstGeom prst="rect">
            <a:avLst/>
          </a:prstGeom>
        </p:spPr>
      </p:pic>
      <p:sp>
        <p:nvSpPr>
          <p:cNvPr id="10" name="TextBox 9"/>
          <p:cNvSpPr txBox="1"/>
          <p:nvPr/>
        </p:nvSpPr>
        <p:spPr>
          <a:xfrm>
            <a:off x="2502523" y="2889649"/>
            <a:ext cx="129540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a:t>
            </a:r>
          </a:p>
          <a:p>
            <a:pPr algn="ctr">
              <a:lnSpc>
                <a:spcPct val="150000"/>
              </a:lnSpc>
            </a:pPr>
            <a:r>
              <a:rPr lang="en-US" sz="8000" b="1" dirty="0">
                <a:latin typeface="Arial" panose="020B0604020202020204" pitchFamily="34" charset="0"/>
                <a:cs typeface="Arial" panose="020B0604020202020204" pitchFamily="34" charset="0"/>
              </a:rPr>
              <a:t>ĐÃ CHÚ Ý LẮNG NGHE</a:t>
            </a:r>
          </a:p>
        </p:txBody>
      </p:sp>
    </p:spTree>
    <p:extLst>
      <p:ext uri="{BB962C8B-B14F-4D97-AF65-F5344CB8AC3E}">
        <p14:creationId xmlns:p14="http://schemas.microsoft.com/office/powerpoint/2010/main" val="232216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057400"/>
            <a:ext cx="5208651" cy="8229600"/>
          </a:xfrm>
          <a:prstGeom prst="rect">
            <a:avLst/>
          </a:prstGeom>
        </p:spPr>
      </p:pic>
      <p:sp>
        <p:nvSpPr>
          <p:cNvPr id="5" name="Rectangle 4"/>
          <p:cNvSpPr/>
          <p:nvPr/>
        </p:nvSpPr>
        <p:spPr>
          <a:xfrm>
            <a:off x="4947969" y="3238500"/>
            <a:ext cx="13303020" cy="3586879"/>
          </a:xfrm>
          <a:prstGeom prst="rect">
            <a:avLst/>
          </a:prstGeom>
        </p:spPr>
        <p:txBody>
          <a:bodyPr wrap="square">
            <a:spAutoFit/>
          </a:bodyPr>
          <a:lstStyle/>
          <a:p>
            <a:pPr algn="ctr">
              <a:lnSpc>
                <a:spcPct val="150000"/>
              </a:lnSpc>
            </a:pPr>
            <a:r>
              <a:rPr lang="vi-VN" sz="8000" b="1" dirty="0">
                <a:ea typeface="Times New Roman" panose="02020603050405020304" pitchFamily="18" charset="0"/>
              </a:rPr>
              <a:t>BÀI 2. VẤN ĐỀ AN TOÀN TRONG VẬT LÍ </a:t>
            </a:r>
            <a:endParaRPr lang="en-US" sz="8000" b="1" dirty="0">
              <a:ea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353800" y="1104900"/>
            <a:ext cx="6597396" cy="8229600"/>
          </a:xfrm>
          <a:prstGeom prst="rect">
            <a:avLst/>
          </a:prstGeom>
        </p:spPr>
      </p:pic>
      <p:sp>
        <p:nvSpPr>
          <p:cNvPr id="3" name="TextBox 2"/>
          <p:cNvSpPr txBox="1"/>
          <p:nvPr/>
        </p:nvSpPr>
        <p:spPr>
          <a:xfrm>
            <a:off x="1295400" y="2781300"/>
            <a:ext cx="9601200" cy="1387175"/>
          </a:xfrm>
          <a:prstGeom prst="rect">
            <a:avLst/>
          </a:prstGeom>
          <a:noFill/>
        </p:spPr>
        <p:txBody>
          <a:bodyPr wrap="square" rtlCol="0">
            <a:spAutoFit/>
          </a:bodyPr>
          <a:lstStyle/>
          <a:p>
            <a:pPr algn="ctr">
              <a:lnSpc>
                <a:spcPct val="150000"/>
              </a:lnSpc>
            </a:pPr>
            <a:r>
              <a:rPr lang="en-US" sz="6400" b="1" dirty="0">
                <a:latin typeface="Arial" panose="020B0604020202020204" pitchFamily="34" charset="0"/>
                <a:cs typeface="Arial" panose="020B0604020202020204" pitchFamily="34" charset="0"/>
              </a:rPr>
              <a:t>NỘI DUNG BÀI HỌC</a:t>
            </a:r>
          </a:p>
        </p:txBody>
      </p:sp>
      <p:sp>
        <p:nvSpPr>
          <p:cNvPr id="5" name="Rectangle 4"/>
          <p:cNvSpPr/>
          <p:nvPr/>
        </p:nvSpPr>
        <p:spPr>
          <a:xfrm>
            <a:off x="1417047" y="4762500"/>
            <a:ext cx="9022353" cy="1938992"/>
          </a:xfrm>
          <a:prstGeom prst="rect">
            <a:avLst/>
          </a:prstGeom>
          <a:solidFill>
            <a:schemeClr val="accent6">
              <a:lumMod val="60000"/>
              <a:lumOff val="40000"/>
            </a:schemeClr>
          </a:solidFill>
        </p:spPr>
        <p:txBody>
          <a:bodyPr wrap="square">
            <a:spAutoFit/>
          </a:bodyPr>
          <a:lstStyle/>
          <a:p>
            <a:pPr marL="742950" indent="-742950" algn="ctr">
              <a:lnSpc>
                <a:spcPct val="150000"/>
              </a:lnSpc>
              <a:spcBef>
                <a:spcPts val="600"/>
              </a:spcBef>
              <a:spcAft>
                <a:spcPts val="800"/>
              </a:spcAft>
              <a:buFont typeface="+mj-lt"/>
              <a:buAutoNum type="arabicPeriod"/>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quy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tắc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an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toàn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nghiên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cứu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74168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925800" y="-29391"/>
            <a:ext cx="2331720" cy="2908590"/>
          </a:xfrm>
          <a:prstGeom prst="rect">
            <a:avLst/>
          </a:prstGeom>
        </p:spPr>
      </p:pic>
      <p:pic>
        <p:nvPicPr>
          <p:cNvPr id="3" name="Picture 4"/>
          <p:cNvPicPr>
            <a:picLocks noChangeAspect="1"/>
          </p:cNvPicPr>
          <p:nvPr/>
        </p:nvPicPr>
        <p:blipFill>
          <a:blip r:embed="rId3"/>
          <a:srcRect/>
          <a:stretch>
            <a:fillRect/>
          </a:stretch>
        </p:blipFill>
        <p:spPr>
          <a:xfrm>
            <a:off x="8709" y="7033028"/>
            <a:ext cx="2058137" cy="3253972"/>
          </a:xfrm>
          <a:prstGeom prst="rect">
            <a:avLst/>
          </a:prstGeom>
        </p:spPr>
      </p:pic>
      <p:sp>
        <p:nvSpPr>
          <p:cNvPr id="5" name="Rectangle 4"/>
          <p:cNvSpPr/>
          <p:nvPr/>
        </p:nvSpPr>
        <p:spPr>
          <a:xfrm>
            <a:off x="2667000" y="363075"/>
            <a:ext cx="12268200" cy="2123658"/>
          </a:xfrm>
          <a:prstGeom prst="rect">
            <a:avLst/>
          </a:prstGeom>
        </p:spPr>
        <p:txBody>
          <a:bodyPr wrap="square">
            <a:spAutoFit/>
          </a:bodyPr>
          <a:lstStyle/>
          <a:p>
            <a:pPr algn="ctr">
              <a:lnSpc>
                <a:spcPct val="150000"/>
              </a:lnSpc>
              <a:spcBef>
                <a:spcPts val="600"/>
              </a:spcBef>
              <a:spcAft>
                <a:spcPts val="800"/>
              </a:spcAft>
            </a:pP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I.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Những</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quy</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tắc</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an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toàn</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nghiên</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cứu</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học</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tập</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môn</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vật</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lí</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sp>
        <p:nvSpPr>
          <p:cNvPr id="7" name="Rectangle 6"/>
          <p:cNvSpPr/>
          <p:nvPr/>
        </p:nvSpPr>
        <p:spPr>
          <a:xfrm>
            <a:off x="4132899" y="2550824"/>
            <a:ext cx="9336402" cy="916276"/>
          </a:xfrm>
          <a:prstGeom prst="rect">
            <a:avLst/>
          </a:prstGeom>
        </p:spPr>
        <p:txBody>
          <a:bodyPr wrap="none">
            <a:spAutoFit/>
          </a:bodyPr>
          <a:lstStyle/>
          <a:p>
            <a:pPr algn="ctr">
              <a:lnSpc>
                <a:spcPct val="150000"/>
              </a:lnSpc>
              <a:spcBef>
                <a:spcPts val="600"/>
              </a:spcBef>
              <a:spcAft>
                <a:spcPts val="800"/>
              </a:spcAft>
            </a:pPr>
            <a:r>
              <a:rPr lang="vi-VN" sz="4000" b="1" dirty="0">
                <a:solidFill>
                  <a:srgbClr val="000000"/>
                </a:solidFill>
                <a:ea typeface="Times New Roman" panose="02020603050405020304" pitchFamily="18" charset="0"/>
              </a:rPr>
              <a:t>1, An toàn khi làm việc với phóng xạ. </a:t>
            </a:r>
            <a:endParaRPr lang="en-US" sz="4000" dirty="0">
              <a:effectLst/>
              <a:ea typeface="Calibri" panose="020F0502020204030204" pitchFamily="34" charset="0"/>
            </a:endParaRPr>
          </a:p>
        </p:txBody>
      </p:sp>
      <p:sp>
        <p:nvSpPr>
          <p:cNvPr id="9" name="Rectangle 8"/>
          <p:cNvSpPr/>
          <p:nvPr/>
        </p:nvSpPr>
        <p:spPr>
          <a:xfrm>
            <a:off x="1037777" y="3638899"/>
            <a:ext cx="16535400" cy="2862322"/>
          </a:xfrm>
          <a:prstGeom prst="rect">
            <a:avLst/>
          </a:prstGeom>
        </p:spPr>
        <p:txBody>
          <a:bodyPr wrap="square">
            <a:spAutoFit/>
          </a:bodyPr>
          <a:lstStyle/>
          <a:p>
            <a:pPr marL="571500" marR="90170" indent="-571500" algn="just">
              <a:lnSpc>
                <a:spcPct val="150000"/>
              </a:lnSpc>
              <a:spcBef>
                <a:spcPts val="300"/>
              </a:spcBef>
              <a:spcAft>
                <a:spcPts val="300"/>
              </a:spcAft>
              <a:buFont typeface="Wingdings" panose="05000000000000000000" pitchFamily="2" charset="2"/>
              <a:buChar char="v"/>
            </a:pPr>
            <a:r>
              <a:rPr lang="vi-VN" sz="4000" dirty="0">
                <a:ea typeface="Times New Roman" panose="02020603050405020304" pitchFamily="18" charset="0"/>
              </a:rPr>
              <a:t>Quan sát hình 2.1, trình bày hiểu biết của em về tác hại và lợi ích của chất phóng xạ. Từ đó nêu những quy tắc an toàn khi làm việc với chất phóng xạ.</a:t>
            </a:r>
            <a:endParaRPr lang="en-US" sz="4000" dirty="0">
              <a:effectLst/>
              <a:ea typeface="Calibri" panose="020F0502020204030204" pitchFamily="34" charset="0"/>
            </a:endParaRPr>
          </a:p>
        </p:txBody>
      </p:sp>
      <p:pic>
        <p:nvPicPr>
          <p:cNvPr id="10" name="Picture 9"/>
          <p:cNvPicPr>
            <a:picLocks noChangeAspect="1"/>
          </p:cNvPicPr>
          <p:nvPr/>
        </p:nvPicPr>
        <p:blipFill>
          <a:blip r:embed="rId4"/>
          <a:stretch>
            <a:fillRect/>
          </a:stretch>
        </p:blipFill>
        <p:spPr>
          <a:xfrm>
            <a:off x="5265291" y="5829300"/>
            <a:ext cx="10660509" cy="4260888"/>
          </a:xfrm>
          <a:prstGeom prst="rect">
            <a:avLst/>
          </a:prstGeom>
        </p:spPr>
      </p:pic>
    </p:spTree>
    <p:extLst>
      <p:ext uri="{BB962C8B-B14F-4D97-AF65-F5344CB8AC3E}">
        <p14:creationId xmlns:p14="http://schemas.microsoft.com/office/powerpoint/2010/main" val="41555344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956280" y="0"/>
            <a:ext cx="2331720" cy="2908590"/>
          </a:xfrm>
          <a:prstGeom prst="rect">
            <a:avLst/>
          </a:prstGeom>
        </p:spPr>
      </p:pic>
      <p:pic>
        <p:nvPicPr>
          <p:cNvPr id="3" name="Picture 4"/>
          <p:cNvPicPr>
            <a:picLocks noChangeAspect="1"/>
          </p:cNvPicPr>
          <p:nvPr/>
        </p:nvPicPr>
        <p:blipFill>
          <a:blip r:embed="rId3"/>
          <a:srcRect/>
          <a:stretch>
            <a:fillRect/>
          </a:stretch>
        </p:blipFill>
        <p:spPr>
          <a:xfrm>
            <a:off x="8709" y="7033028"/>
            <a:ext cx="2058137" cy="3253972"/>
          </a:xfrm>
          <a:prstGeom prst="rect">
            <a:avLst/>
          </a:prstGeom>
        </p:spPr>
      </p:pic>
      <p:sp>
        <p:nvSpPr>
          <p:cNvPr id="6" name="Rectangle 5"/>
          <p:cNvSpPr/>
          <p:nvPr/>
        </p:nvSpPr>
        <p:spPr>
          <a:xfrm>
            <a:off x="852351" y="647700"/>
            <a:ext cx="16306800" cy="4093428"/>
          </a:xfrm>
          <a:prstGeom prst="rect">
            <a:avLst/>
          </a:prstGeom>
        </p:spPr>
        <p:txBody>
          <a:bodyPr wrap="square">
            <a:spAutoFit/>
          </a:bodyPr>
          <a:lstStyle/>
          <a:p>
            <a:pPr marL="30480" marR="30480" algn="ctr">
              <a:lnSpc>
                <a:spcPct val="150000"/>
              </a:lnSpc>
              <a:spcAft>
                <a:spcPts val="1200"/>
              </a:spcAft>
            </a:pPr>
            <a:r>
              <a:rPr lang="vi-VN" sz="4000" b="1" dirty="0">
                <a:solidFill>
                  <a:srgbClr val="FF0000"/>
                </a:solidFill>
                <a:ea typeface="Times New Roman" panose="02020603050405020304" pitchFamily="18" charset="0"/>
              </a:rPr>
              <a:t>Tác hại của chất phóng xạ:</a:t>
            </a:r>
            <a:r>
              <a:rPr lang="vi-VN" sz="4000" dirty="0">
                <a:solidFill>
                  <a:srgbClr val="FF0000"/>
                </a:solidFill>
                <a:ea typeface="Times New Roman" panose="02020603050405020304" pitchFamily="18" charset="0"/>
              </a:rPr>
              <a:t> </a:t>
            </a:r>
            <a:endParaRPr lang="en-US" sz="4000" dirty="0">
              <a:solidFill>
                <a:srgbClr val="FF0000"/>
              </a:solidFill>
              <a:ea typeface="Calibri" panose="020F0502020204030204" pitchFamily="34" charset="0"/>
            </a:endParaRPr>
          </a:p>
          <a:p>
            <a:pPr marL="601980" marR="30480" indent="-571500" algn="just">
              <a:lnSpc>
                <a:spcPct val="150000"/>
              </a:lnSpc>
              <a:spcAft>
                <a:spcPts val="1200"/>
              </a:spcAft>
              <a:buFont typeface="Arial" panose="020B0604020202020204" pitchFamily="34" charset="0"/>
              <a:buChar char="•"/>
            </a:pPr>
            <a:r>
              <a:rPr lang="vi-VN" sz="4000" dirty="0">
                <a:solidFill>
                  <a:srgbClr val="000000"/>
                </a:solidFill>
                <a:ea typeface="Times New Roman" panose="02020603050405020304" pitchFamily="18" charset="0"/>
              </a:rPr>
              <a:t>Việc sử dụng chất phóng xạ không đúng cách sẽ ảnh hưởng nghiêm trọng đến sức khỏe con người.</a:t>
            </a:r>
            <a:endParaRPr lang="en-US" sz="4000" dirty="0">
              <a:ea typeface="Calibri" panose="020F0502020204030204" pitchFamily="34" charset="0"/>
            </a:endParaRPr>
          </a:p>
          <a:p>
            <a:pPr marL="571500" marR="30480" indent="-571500" algn="just">
              <a:lnSpc>
                <a:spcPct val="150000"/>
              </a:lnSpc>
              <a:spcAft>
                <a:spcPts val="1200"/>
              </a:spcAft>
              <a:buFont typeface="Arial" panose="020B0604020202020204" pitchFamily="34" charset="0"/>
              <a:buChar char="•"/>
            </a:pPr>
            <a:r>
              <a:rPr lang="vi-VN" sz="4000" dirty="0">
                <a:solidFill>
                  <a:srgbClr val="000000"/>
                </a:solidFill>
                <a:ea typeface="Times New Roman" panose="02020603050405020304" pitchFamily="18" charset="0"/>
              </a:rPr>
              <a:t>Chất phóng xạ gây tổn thương da, mang đến bệnh tật như ung thư</a:t>
            </a:r>
            <a:endParaRPr lang="en-US" sz="4000" dirty="0">
              <a:effectLst/>
              <a:ea typeface="Calibri" panose="020F0502020204030204" pitchFamily="34" charset="0"/>
            </a:endParaRPr>
          </a:p>
        </p:txBody>
      </p:sp>
      <p:pic>
        <p:nvPicPr>
          <p:cNvPr id="7" name="Picture 6"/>
          <p:cNvPicPr>
            <a:picLocks noChangeAspect="1"/>
          </p:cNvPicPr>
          <p:nvPr/>
        </p:nvPicPr>
        <p:blipFill>
          <a:blip r:embed="rId4"/>
          <a:stretch>
            <a:fillRect/>
          </a:stretch>
        </p:blipFill>
        <p:spPr>
          <a:xfrm>
            <a:off x="2438400" y="5067300"/>
            <a:ext cx="6699708" cy="4674453"/>
          </a:xfrm>
          <a:prstGeom prst="rect">
            <a:avLst/>
          </a:prstGeom>
        </p:spPr>
      </p:pic>
      <p:pic>
        <p:nvPicPr>
          <p:cNvPr id="8" name="Picture 7"/>
          <p:cNvPicPr>
            <a:picLocks noChangeAspect="1"/>
          </p:cNvPicPr>
          <p:nvPr/>
        </p:nvPicPr>
        <p:blipFill>
          <a:blip r:embed="rId5"/>
          <a:stretch>
            <a:fillRect/>
          </a:stretch>
        </p:blipFill>
        <p:spPr>
          <a:xfrm>
            <a:off x="9501324" y="5067300"/>
            <a:ext cx="6538997" cy="4674453"/>
          </a:xfrm>
          <a:prstGeom prst="rect">
            <a:avLst/>
          </a:prstGeom>
        </p:spPr>
      </p:pic>
    </p:spTree>
    <p:extLst>
      <p:ext uri="{BB962C8B-B14F-4D97-AF65-F5344CB8AC3E}">
        <p14:creationId xmlns:p14="http://schemas.microsoft.com/office/powerpoint/2010/main" val="29781270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925800" y="-29391"/>
            <a:ext cx="2331720" cy="2908590"/>
          </a:xfrm>
          <a:prstGeom prst="rect">
            <a:avLst/>
          </a:prstGeom>
        </p:spPr>
      </p:pic>
      <p:sp>
        <p:nvSpPr>
          <p:cNvPr id="5" name="Rectangle 4"/>
          <p:cNvSpPr/>
          <p:nvPr/>
        </p:nvSpPr>
        <p:spPr>
          <a:xfrm>
            <a:off x="1044308" y="1214378"/>
            <a:ext cx="15163800" cy="2862322"/>
          </a:xfrm>
          <a:prstGeom prst="rect">
            <a:avLst/>
          </a:prstGeom>
        </p:spPr>
        <p:txBody>
          <a:bodyPr wrap="square">
            <a:spAutoFit/>
          </a:bodyPr>
          <a:lstStyle/>
          <a:p>
            <a:pPr marL="571500" marR="30480" indent="-571500" algn="just">
              <a:lnSpc>
                <a:spcPct val="150000"/>
              </a:lnSpc>
              <a:spcAft>
                <a:spcPts val="1200"/>
              </a:spcAft>
              <a:buFont typeface="Arial" panose="020B0604020202020204" pitchFamily="34" charset="0"/>
              <a:buChar char="•"/>
            </a:pPr>
            <a:r>
              <a:rPr lang="vi-VN" sz="4000" dirty="0">
                <a:solidFill>
                  <a:srgbClr val="000000"/>
                </a:solidFill>
                <a:ea typeface="Times New Roman" panose="02020603050405020304" pitchFamily="18" charset="0"/>
              </a:rPr>
              <a:t>Đã có những trường hợp tử vong hoặc để lại di chứng cho chính bản thân và các thế hệ sau: đột biến gen, dị tật, dị dạng, mắc các bệnh về thần kinh…</a:t>
            </a:r>
            <a:endParaRPr lang="en-US" sz="4000" dirty="0">
              <a:effectLst/>
              <a:ea typeface="Calibri" panose="020F0502020204030204" pitchFamily="34" charset="0"/>
            </a:endParaRPr>
          </a:p>
        </p:txBody>
      </p:sp>
      <p:pic>
        <p:nvPicPr>
          <p:cNvPr id="6" name="Picture 5"/>
          <p:cNvPicPr>
            <a:picLocks noChangeAspect="1"/>
          </p:cNvPicPr>
          <p:nvPr/>
        </p:nvPicPr>
        <p:blipFill>
          <a:blip r:embed="rId3"/>
          <a:stretch>
            <a:fillRect/>
          </a:stretch>
        </p:blipFill>
        <p:spPr>
          <a:xfrm>
            <a:off x="563953" y="4914901"/>
            <a:ext cx="6274997" cy="4195763"/>
          </a:xfrm>
          <a:prstGeom prst="rect">
            <a:avLst/>
          </a:prstGeom>
        </p:spPr>
      </p:pic>
      <p:pic>
        <p:nvPicPr>
          <p:cNvPr id="7" name="Picture 6"/>
          <p:cNvPicPr>
            <a:picLocks noChangeAspect="1"/>
          </p:cNvPicPr>
          <p:nvPr/>
        </p:nvPicPr>
        <p:blipFill>
          <a:blip r:embed="rId4"/>
          <a:stretch>
            <a:fillRect/>
          </a:stretch>
        </p:blipFill>
        <p:spPr>
          <a:xfrm>
            <a:off x="6838950" y="4914903"/>
            <a:ext cx="5715000" cy="4195763"/>
          </a:xfrm>
          <a:prstGeom prst="rect">
            <a:avLst/>
          </a:prstGeom>
        </p:spPr>
      </p:pic>
      <p:pic>
        <p:nvPicPr>
          <p:cNvPr id="8" name="Picture 7"/>
          <p:cNvPicPr>
            <a:picLocks noChangeAspect="1"/>
          </p:cNvPicPr>
          <p:nvPr/>
        </p:nvPicPr>
        <p:blipFill>
          <a:blip r:embed="rId5"/>
          <a:stretch>
            <a:fillRect/>
          </a:stretch>
        </p:blipFill>
        <p:spPr>
          <a:xfrm>
            <a:off x="12553950" y="4914900"/>
            <a:ext cx="5200650" cy="4195763"/>
          </a:xfrm>
          <a:prstGeom prst="rect">
            <a:avLst/>
          </a:prstGeom>
        </p:spPr>
      </p:pic>
    </p:spTree>
    <p:extLst>
      <p:ext uri="{BB962C8B-B14F-4D97-AF65-F5344CB8AC3E}">
        <p14:creationId xmlns:p14="http://schemas.microsoft.com/office/powerpoint/2010/main" val="3347697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2" name="Rectangle 11"/>
          <p:cNvSpPr/>
          <p:nvPr/>
        </p:nvSpPr>
        <p:spPr>
          <a:xfrm>
            <a:off x="6037569" y="755302"/>
            <a:ext cx="6764031" cy="916276"/>
          </a:xfrm>
          <a:prstGeom prst="rect">
            <a:avLst/>
          </a:prstGeom>
        </p:spPr>
        <p:txBody>
          <a:bodyPr wrap="none">
            <a:spAutoFit/>
          </a:bodyPr>
          <a:lstStyle/>
          <a:p>
            <a:pPr marL="30480" marR="30480" algn="ctr">
              <a:lnSpc>
                <a:spcPct val="150000"/>
              </a:lnSpc>
              <a:spcAft>
                <a:spcPts val="1200"/>
              </a:spcAft>
            </a:pPr>
            <a:r>
              <a:rPr lang="vi-VN" sz="4000" b="1" dirty="0">
                <a:solidFill>
                  <a:srgbClr val="FF0000"/>
                </a:solidFill>
                <a:ea typeface="Times New Roman" panose="02020603050405020304" pitchFamily="18" charset="0"/>
              </a:rPr>
              <a:t>Lợi ích của chất phóng xạ:</a:t>
            </a:r>
            <a:endParaRPr lang="en-US" sz="4000" dirty="0">
              <a:solidFill>
                <a:srgbClr val="FF0000"/>
              </a:solidFill>
              <a:effectLst/>
              <a:ea typeface="Calibri" panose="020F0502020204030204" pitchFamily="34" charset="0"/>
            </a:endParaRPr>
          </a:p>
        </p:txBody>
      </p:sp>
      <p:pic>
        <p:nvPicPr>
          <p:cNvPr id="13" name="Picture 12"/>
          <p:cNvPicPr>
            <a:picLocks noChangeAspect="1"/>
          </p:cNvPicPr>
          <p:nvPr/>
        </p:nvPicPr>
        <p:blipFill>
          <a:blip r:embed="rId2"/>
          <a:stretch>
            <a:fillRect/>
          </a:stretch>
        </p:blipFill>
        <p:spPr>
          <a:xfrm>
            <a:off x="1066800" y="2433578"/>
            <a:ext cx="7858125" cy="3924300"/>
          </a:xfrm>
          <a:prstGeom prst="rect">
            <a:avLst/>
          </a:prstGeom>
        </p:spPr>
      </p:pic>
      <p:sp>
        <p:nvSpPr>
          <p:cNvPr id="15" name="Rectangle 14"/>
          <p:cNvSpPr/>
          <p:nvPr/>
        </p:nvSpPr>
        <p:spPr>
          <a:xfrm>
            <a:off x="1272023" y="6929378"/>
            <a:ext cx="7447677" cy="1839606"/>
          </a:xfrm>
          <a:prstGeom prst="rect">
            <a:avLst/>
          </a:prstGeom>
        </p:spPr>
        <p:txBody>
          <a:bodyPr wrap="square">
            <a:spAutoFit/>
          </a:bodyPr>
          <a:lstStyle/>
          <a:p>
            <a:pPr marL="571500" indent="-571500" algn="ctr">
              <a:lnSpc>
                <a:spcPct val="150000"/>
              </a:lnSpc>
              <a:buFont typeface="Wingdings" panose="05000000000000000000" pitchFamily="2" charset="2"/>
              <a:buChar char="Ø"/>
            </a:pPr>
            <a:r>
              <a:rPr lang="vi-VN" sz="4000" dirty="0">
                <a:solidFill>
                  <a:srgbClr val="000000"/>
                </a:solidFill>
                <a:ea typeface="Times New Roman" panose="02020603050405020304" pitchFamily="18" charset="0"/>
              </a:rPr>
              <a:t>Sử dụng y học để </a:t>
            </a:r>
            <a:r>
              <a:rPr lang="vi-VN" sz="4000" dirty="0">
                <a:ea typeface="Times New Roman" panose="02020603050405020304" pitchFamily="18" charset="0"/>
              </a:rPr>
              <a:t>chẩn</a:t>
            </a:r>
            <a:r>
              <a:rPr lang="vi-VN" sz="4000" dirty="0">
                <a:solidFill>
                  <a:srgbClr val="000000"/>
                </a:solidFill>
                <a:ea typeface="Times New Roman" panose="02020603050405020304" pitchFamily="18" charset="0"/>
              </a:rPr>
              <a:t> đoán hình ảnh và điều trị ung thư.</a:t>
            </a:r>
            <a:endParaRPr lang="en-US" sz="4000" dirty="0"/>
          </a:p>
        </p:txBody>
      </p:sp>
      <p:pic>
        <p:nvPicPr>
          <p:cNvPr id="16" name="Picture 15"/>
          <p:cNvPicPr>
            <a:picLocks noChangeAspect="1"/>
          </p:cNvPicPr>
          <p:nvPr/>
        </p:nvPicPr>
        <p:blipFill>
          <a:blip r:embed="rId3"/>
          <a:stretch>
            <a:fillRect/>
          </a:stretch>
        </p:blipFill>
        <p:spPr>
          <a:xfrm>
            <a:off x="9601200" y="2433578"/>
            <a:ext cx="7864656" cy="3924300"/>
          </a:xfrm>
          <a:prstGeom prst="rect">
            <a:avLst/>
          </a:prstGeom>
        </p:spPr>
      </p:pic>
      <p:sp>
        <p:nvSpPr>
          <p:cNvPr id="18" name="Rectangle 17"/>
          <p:cNvSpPr/>
          <p:nvPr/>
        </p:nvSpPr>
        <p:spPr>
          <a:xfrm>
            <a:off x="9893152" y="6853178"/>
            <a:ext cx="7280752" cy="2862322"/>
          </a:xfrm>
          <a:prstGeom prst="rect">
            <a:avLst/>
          </a:prstGeom>
        </p:spPr>
        <p:txBody>
          <a:bodyPr wrap="square">
            <a:spAutoFit/>
          </a:bodyPr>
          <a:lstStyle/>
          <a:p>
            <a:pPr marL="601980" marR="30480" indent="-571500" algn="ctr">
              <a:lnSpc>
                <a:spcPct val="150000"/>
              </a:lnSpc>
              <a:spcAft>
                <a:spcPts val="1200"/>
              </a:spcAft>
              <a:buFont typeface="Wingdings" panose="05000000000000000000" pitchFamily="2" charset="2"/>
              <a:buChar char="Ø"/>
            </a:pPr>
            <a:r>
              <a:rPr lang="vi-VN" sz="4000" dirty="0">
                <a:solidFill>
                  <a:srgbClr val="000000"/>
                </a:solidFill>
                <a:ea typeface="Times New Roman" panose="02020603050405020304" pitchFamily="18" charset="0"/>
              </a:rPr>
              <a:t>Sử dụng trong nông nghiệp để tạo đột biến, tạo ra giống cây trồng mới.</a:t>
            </a:r>
            <a:endParaRPr lang="en-US" sz="4000" dirty="0">
              <a:effectLst/>
              <a:ea typeface="Calibri" panose="020F050202020403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1841</Words>
  <Application>Microsoft Office PowerPoint</Application>
  <PresentationFormat>Custom</PresentationFormat>
  <Paragraphs>128</Paragraphs>
  <Slides>33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Wingdings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Hương Giang</cp:lastModifiedBy>
  <cp:revision>100</cp:revision>
  <dcterms:created xsi:type="dcterms:W3CDTF">2006-08-16T00:00:00Z</dcterms:created>
  <dcterms:modified xsi:type="dcterms:W3CDTF">2022-08-30T01:24:30Z</dcterms:modified>
  <dc:identifier>DAFJG-uuLM8</dc:identifier>
</cp:coreProperties>
</file>